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9" r:id="rId1"/>
  </p:sldMasterIdLst>
  <p:notesMasterIdLst>
    <p:notesMasterId r:id="rId53"/>
  </p:notesMasterIdLst>
  <p:handoutMasterIdLst>
    <p:handoutMasterId r:id="rId54"/>
  </p:handoutMasterIdLst>
  <p:sldIdLst>
    <p:sldId id="261" r:id="rId2"/>
    <p:sldId id="336" r:id="rId3"/>
    <p:sldId id="310" r:id="rId4"/>
    <p:sldId id="374" r:id="rId5"/>
    <p:sldId id="263" r:id="rId6"/>
    <p:sldId id="382" r:id="rId7"/>
    <p:sldId id="372" r:id="rId8"/>
    <p:sldId id="376" r:id="rId9"/>
    <p:sldId id="386" r:id="rId10"/>
    <p:sldId id="340" r:id="rId11"/>
    <p:sldId id="381" r:id="rId12"/>
    <p:sldId id="385" r:id="rId13"/>
    <p:sldId id="396" r:id="rId14"/>
    <p:sldId id="331" r:id="rId15"/>
    <p:sldId id="332" r:id="rId16"/>
    <p:sldId id="312" r:id="rId17"/>
    <p:sldId id="391" r:id="rId18"/>
    <p:sldId id="342" r:id="rId19"/>
    <p:sldId id="355" r:id="rId20"/>
    <p:sldId id="388" r:id="rId21"/>
    <p:sldId id="383" r:id="rId22"/>
    <p:sldId id="384" r:id="rId23"/>
    <p:sldId id="389" r:id="rId24"/>
    <p:sldId id="353" r:id="rId25"/>
    <p:sldId id="387" r:id="rId26"/>
    <p:sldId id="343" r:id="rId27"/>
    <p:sldId id="358" r:id="rId28"/>
    <p:sldId id="265" r:id="rId29"/>
    <p:sldId id="344" r:id="rId30"/>
    <p:sldId id="315" r:id="rId31"/>
    <p:sldId id="316" r:id="rId32"/>
    <p:sldId id="321" r:id="rId33"/>
    <p:sldId id="366" r:id="rId34"/>
    <p:sldId id="397" r:id="rId35"/>
    <p:sldId id="395" r:id="rId36"/>
    <p:sldId id="323" r:id="rId37"/>
    <p:sldId id="322" r:id="rId38"/>
    <p:sldId id="325" r:id="rId39"/>
    <p:sldId id="379" r:id="rId40"/>
    <p:sldId id="392" r:id="rId41"/>
    <p:sldId id="378" r:id="rId42"/>
    <p:sldId id="394" r:id="rId43"/>
    <p:sldId id="367" r:id="rId44"/>
    <p:sldId id="348" r:id="rId45"/>
    <p:sldId id="319" r:id="rId46"/>
    <p:sldId id="365" r:id="rId47"/>
    <p:sldId id="320" r:id="rId48"/>
    <p:sldId id="327" r:id="rId49"/>
    <p:sldId id="356" r:id="rId50"/>
    <p:sldId id="398" r:id="rId51"/>
    <p:sldId id="393" r:id="rId52"/>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Octavian Manescu" initials="OM" lastIdx="1" clrIdx="0"/>
  <p:cmAuthor id="1" name="Cassandra A Price (DEDJTR)" initials="CAP(" lastIdx="4" clrIdx="1">
    <p:extLst>
      <p:ext uri="{19B8F6BF-5375-455C-9EA6-DF929625EA0E}">
        <p15:presenceInfo xmlns:p15="http://schemas.microsoft.com/office/powerpoint/2012/main" userId="S-1-5-21-3009471437-2678356326-1117381816-250980" providerId="AD"/>
      </p:ext>
    </p:extLst>
  </p:cmAuthor>
  <p:cmAuthor id="2" name="Zachary Z Powell (DEDJTR)" initials="ZZP(" lastIdx="2" clrIdx="2">
    <p:extLst>
      <p:ext uri="{19B8F6BF-5375-455C-9EA6-DF929625EA0E}">
        <p15:presenceInfo xmlns:p15="http://schemas.microsoft.com/office/powerpoint/2012/main" userId="S-1-5-21-3009471437-2678356326-1117381816-4470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27D62"/>
    <a:srgbClr val="000000"/>
    <a:srgbClr val="724484"/>
    <a:srgbClr val="9933FF"/>
    <a:srgbClr val="4F81BD"/>
    <a:srgbClr val="AA9C8F"/>
    <a:srgbClr val="996633"/>
    <a:srgbClr val="FF3399"/>
    <a:srgbClr val="99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233" autoAdjust="0"/>
    <p:restoredTop sz="95342" autoAdjust="0"/>
  </p:normalViewPr>
  <p:slideViewPr>
    <p:cSldViewPr snapToGrid="0" snapToObjects="1">
      <p:cViewPr varScale="1">
        <p:scale>
          <a:sx n="125" d="100"/>
          <a:sy n="125" d="100"/>
        </p:scale>
        <p:origin x="1446" y="4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2945448" cy="496253"/>
          </a:xfrm>
          <a:prstGeom prst="rect">
            <a:avLst/>
          </a:prstGeom>
        </p:spPr>
        <p:txBody>
          <a:bodyPr vert="horz" lIns="91288" tIns="45644" rIns="91288" bIns="45644" rtlCol="0"/>
          <a:lstStyle>
            <a:lvl1pPr algn="l">
              <a:defRPr sz="1200"/>
            </a:lvl1pPr>
          </a:lstStyle>
          <a:p>
            <a:endParaRPr lang="en-AU" dirty="0"/>
          </a:p>
        </p:txBody>
      </p:sp>
      <p:sp>
        <p:nvSpPr>
          <p:cNvPr id="3" name="Date Placeholder 2"/>
          <p:cNvSpPr>
            <a:spLocks noGrp="1"/>
          </p:cNvSpPr>
          <p:nvPr>
            <p:ph type="dt" sz="quarter" idx="1"/>
          </p:nvPr>
        </p:nvSpPr>
        <p:spPr>
          <a:xfrm>
            <a:off x="3850646" y="0"/>
            <a:ext cx="2945448" cy="496253"/>
          </a:xfrm>
          <a:prstGeom prst="rect">
            <a:avLst/>
          </a:prstGeom>
        </p:spPr>
        <p:txBody>
          <a:bodyPr vert="horz" lIns="91288" tIns="45644" rIns="91288" bIns="45644" rtlCol="0"/>
          <a:lstStyle>
            <a:lvl1pPr algn="r">
              <a:defRPr sz="1200"/>
            </a:lvl1pPr>
          </a:lstStyle>
          <a:p>
            <a:fld id="{001D14AA-8F9E-4BC7-98C1-06CCFDB0F05C}" type="datetimeFigureOut">
              <a:rPr lang="en-AU" smtClean="0"/>
              <a:t>9/12/2019</a:t>
            </a:fld>
            <a:endParaRPr lang="en-AU" dirty="0"/>
          </a:p>
        </p:txBody>
      </p:sp>
      <p:sp>
        <p:nvSpPr>
          <p:cNvPr id="4" name="Footer Placeholder 3"/>
          <p:cNvSpPr>
            <a:spLocks noGrp="1"/>
          </p:cNvSpPr>
          <p:nvPr>
            <p:ph type="ftr" sz="quarter" idx="2"/>
          </p:nvPr>
        </p:nvSpPr>
        <p:spPr>
          <a:xfrm>
            <a:off x="3" y="9428800"/>
            <a:ext cx="2945448" cy="496252"/>
          </a:xfrm>
          <a:prstGeom prst="rect">
            <a:avLst/>
          </a:prstGeom>
        </p:spPr>
        <p:txBody>
          <a:bodyPr vert="horz" lIns="91288" tIns="45644" rIns="91288" bIns="45644" rtlCol="0" anchor="b"/>
          <a:lstStyle>
            <a:lvl1pPr algn="l">
              <a:defRPr sz="1200"/>
            </a:lvl1pPr>
          </a:lstStyle>
          <a:p>
            <a:endParaRPr lang="en-AU" dirty="0"/>
          </a:p>
        </p:txBody>
      </p:sp>
      <p:sp>
        <p:nvSpPr>
          <p:cNvPr id="5" name="Slide Number Placeholder 4"/>
          <p:cNvSpPr>
            <a:spLocks noGrp="1"/>
          </p:cNvSpPr>
          <p:nvPr>
            <p:ph type="sldNum" sz="quarter" idx="3"/>
          </p:nvPr>
        </p:nvSpPr>
        <p:spPr>
          <a:xfrm>
            <a:off x="3850646" y="9428800"/>
            <a:ext cx="2945448" cy="496252"/>
          </a:xfrm>
          <a:prstGeom prst="rect">
            <a:avLst/>
          </a:prstGeom>
        </p:spPr>
        <p:txBody>
          <a:bodyPr vert="horz" lIns="91288" tIns="45644" rIns="91288" bIns="45644" rtlCol="0" anchor="b"/>
          <a:lstStyle>
            <a:lvl1pPr algn="r">
              <a:defRPr sz="1200"/>
            </a:lvl1pPr>
          </a:lstStyle>
          <a:p>
            <a:fld id="{02D2F6D0-3CBA-4ACE-BF99-2AD789417644}" type="slidenum">
              <a:rPr lang="en-AU" smtClean="0"/>
              <a:t>‹#›</a:t>
            </a:fld>
            <a:endParaRPr lang="en-AU" dirty="0"/>
          </a:p>
        </p:txBody>
      </p:sp>
    </p:spTree>
    <p:extLst>
      <p:ext uri="{BB962C8B-B14F-4D97-AF65-F5344CB8AC3E}">
        <p14:creationId xmlns:p14="http://schemas.microsoft.com/office/powerpoint/2010/main" val="177348598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 y="3"/>
            <a:ext cx="2945659" cy="496332"/>
          </a:xfrm>
          <a:prstGeom prst="rect">
            <a:avLst/>
          </a:prstGeom>
        </p:spPr>
        <p:txBody>
          <a:bodyPr vert="horz" lIns="91408" tIns="45703" rIns="91408" bIns="45703" rtlCol="0"/>
          <a:lstStyle>
            <a:lvl1pPr algn="l">
              <a:defRPr sz="1200"/>
            </a:lvl1pPr>
          </a:lstStyle>
          <a:p>
            <a:endParaRPr lang="en-AU" dirty="0"/>
          </a:p>
        </p:txBody>
      </p:sp>
      <p:sp>
        <p:nvSpPr>
          <p:cNvPr id="3" name="Date Placeholder 2"/>
          <p:cNvSpPr>
            <a:spLocks noGrp="1"/>
          </p:cNvSpPr>
          <p:nvPr>
            <p:ph type="dt" idx="1"/>
          </p:nvPr>
        </p:nvSpPr>
        <p:spPr>
          <a:xfrm>
            <a:off x="3850446" y="3"/>
            <a:ext cx="2945659" cy="496332"/>
          </a:xfrm>
          <a:prstGeom prst="rect">
            <a:avLst/>
          </a:prstGeom>
        </p:spPr>
        <p:txBody>
          <a:bodyPr vert="horz" lIns="91408" tIns="45703" rIns="91408" bIns="45703" rtlCol="0"/>
          <a:lstStyle>
            <a:lvl1pPr algn="r">
              <a:defRPr sz="1200"/>
            </a:lvl1pPr>
          </a:lstStyle>
          <a:p>
            <a:fld id="{4C2DBFFB-8F78-4ED9-BC80-70F527B8B9B1}" type="datetimeFigureOut">
              <a:rPr lang="en-AU" smtClean="0"/>
              <a:t>9/12/2019</a:t>
            </a:fld>
            <a:endParaRPr lang="en-AU" dirty="0"/>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08" tIns="45703" rIns="91408" bIns="45703" rtlCol="0" anchor="ctr"/>
          <a:lstStyle/>
          <a:p>
            <a:endParaRPr lang="en-AU" dirty="0"/>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08" tIns="45703" rIns="91408" bIns="4570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4" y="9428587"/>
            <a:ext cx="2945659" cy="496332"/>
          </a:xfrm>
          <a:prstGeom prst="rect">
            <a:avLst/>
          </a:prstGeom>
        </p:spPr>
        <p:txBody>
          <a:bodyPr vert="horz" lIns="91408" tIns="45703" rIns="91408" bIns="45703" rtlCol="0" anchor="b"/>
          <a:lstStyle>
            <a:lvl1pPr algn="l">
              <a:defRPr sz="1200"/>
            </a:lvl1pPr>
          </a:lstStyle>
          <a:p>
            <a:endParaRPr lang="en-AU" dirty="0"/>
          </a:p>
        </p:txBody>
      </p:sp>
      <p:sp>
        <p:nvSpPr>
          <p:cNvPr id="7" name="Slide Number Placeholder 6"/>
          <p:cNvSpPr>
            <a:spLocks noGrp="1"/>
          </p:cNvSpPr>
          <p:nvPr>
            <p:ph type="sldNum" sz="quarter" idx="5"/>
          </p:nvPr>
        </p:nvSpPr>
        <p:spPr>
          <a:xfrm>
            <a:off x="3850446" y="9428587"/>
            <a:ext cx="2945659" cy="496332"/>
          </a:xfrm>
          <a:prstGeom prst="rect">
            <a:avLst/>
          </a:prstGeom>
        </p:spPr>
        <p:txBody>
          <a:bodyPr vert="horz" lIns="91408" tIns="45703" rIns="91408" bIns="45703" rtlCol="0" anchor="b"/>
          <a:lstStyle>
            <a:lvl1pPr algn="r">
              <a:defRPr sz="1200"/>
            </a:lvl1pPr>
          </a:lstStyle>
          <a:p>
            <a:fld id="{AC275B24-6B8D-4E9C-8B86-72EF66A70D33}" type="slidenum">
              <a:rPr lang="en-AU" smtClean="0"/>
              <a:t>‹#›</a:t>
            </a:fld>
            <a:endParaRPr lang="en-AU" dirty="0"/>
          </a:p>
        </p:txBody>
      </p:sp>
    </p:spTree>
    <p:extLst>
      <p:ext uri="{BB962C8B-B14F-4D97-AF65-F5344CB8AC3E}">
        <p14:creationId xmlns:p14="http://schemas.microsoft.com/office/powerpoint/2010/main" val="47164475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683" indent="-285646" eaLnBrk="0" hangingPunct="0">
              <a:defRPr>
                <a:solidFill>
                  <a:schemeClr val="tx1"/>
                </a:solidFill>
                <a:latin typeface="Arial" charset="0"/>
              </a:defRPr>
            </a:lvl2pPr>
            <a:lvl3pPr marL="1142587" indent="-228517" eaLnBrk="0" hangingPunct="0">
              <a:defRPr>
                <a:solidFill>
                  <a:schemeClr val="tx1"/>
                </a:solidFill>
                <a:latin typeface="Arial" charset="0"/>
              </a:defRPr>
            </a:lvl3pPr>
            <a:lvl4pPr marL="1599621" indent="-228517" eaLnBrk="0" hangingPunct="0">
              <a:defRPr>
                <a:solidFill>
                  <a:schemeClr val="tx1"/>
                </a:solidFill>
                <a:latin typeface="Arial" charset="0"/>
              </a:defRPr>
            </a:lvl4pPr>
            <a:lvl5pPr marL="2056657" indent="-228517" eaLnBrk="0" hangingPunct="0">
              <a:defRPr>
                <a:solidFill>
                  <a:schemeClr val="tx1"/>
                </a:solidFill>
                <a:latin typeface="Arial" charset="0"/>
              </a:defRPr>
            </a:lvl5pPr>
            <a:lvl6pPr marL="2513691" indent="-228517" eaLnBrk="0" fontAlgn="base" hangingPunct="0">
              <a:spcBef>
                <a:spcPct val="0"/>
              </a:spcBef>
              <a:spcAft>
                <a:spcPct val="0"/>
              </a:spcAft>
              <a:defRPr>
                <a:solidFill>
                  <a:schemeClr val="tx1"/>
                </a:solidFill>
                <a:latin typeface="Arial" charset="0"/>
              </a:defRPr>
            </a:lvl6pPr>
            <a:lvl7pPr marL="2970725" indent="-228517" eaLnBrk="0" fontAlgn="base" hangingPunct="0">
              <a:spcBef>
                <a:spcPct val="0"/>
              </a:spcBef>
              <a:spcAft>
                <a:spcPct val="0"/>
              </a:spcAft>
              <a:defRPr>
                <a:solidFill>
                  <a:schemeClr val="tx1"/>
                </a:solidFill>
                <a:latin typeface="Arial" charset="0"/>
              </a:defRPr>
            </a:lvl7pPr>
            <a:lvl8pPr marL="3427761" indent="-228517" eaLnBrk="0" fontAlgn="base" hangingPunct="0">
              <a:spcBef>
                <a:spcPct val="0"/>
              </a:spcBef>
              <a:spcAft>
                <a:spcPct val="0"/>
              </a:spcAft>
              <a:defRPr>
                <a:solidFill>
                  <a:schemeClr val="tx1"/>
                </a:solidFill>
                <a:latin typeface="Arial" charset="0"/>
              </a:defRPr>
            </a:lvl8pPr>
            <a:lvl9pPr marL="3884796" indent="-228517" eaLnBrk="0" fontAlgn="base" hangingPunct="0">
              <a:spcBef>
                <a:spcPct val="0"/>
              </a:spcBef>
              <a:spcAft>
                <a:spcPct val="0"/>
              </a:spcAft>
              <a:defRPr>
                <a:solidFill>
                  <a:schemeClr val="tx1"/>
                </a:solidFill>
                <a:latin typeface="Arial" charset="0"/>
              </a:defRPr>
            </a:lvl9pPr>
          </a:lstStyle>
          <a:p>
            <a:pPr eaLnBrk="1" hangingPunct="1"/>
            <a:fld id="{1C750863-4855-4F8F-9630-FCB038137C9E}" type="slidenum">
              <a:rPr lang="en-AU" smtClean="0"/>
              <a:pPr eaLnBrk="1" hangingPunct="1"/>
              <a:t>5</a:t>
            </a:fld>
            <a:endParaRPr lang="en-AU" dirty="0"/>
          </a:p>
        </p:txBody>
      </p:sp>
      <p:sp>
        <p:nvSpPr>
          <p:cNvPr id="56323" name="Rectangle 2"/>
          <p:cNvSpPr>
            <a:spLocks noGrp="1" noRot="1" noChangeAspect="1" noChangeArrowheads="1" noTextEdit="1"/>
          </p:cNvSpPr>
          <p:nvPr>
            <p:ph type="sldImg"/>
          </p:nvPr>
        </p:nvSpPr>
        <p:spPr>
          <a:xfrm>
            <a:off x="919163" y="744538"/>
            <a:ext cx="4962525" cy="3722687"/>
          </a:xfrm>
          <a:ln/>
        </p:spPr>
      </p:sp>
      <p:sp>
        <p:nvSpPr>
          <p:cNvPr id="56324" name="Rectangle 3"/>
          <p:cNvSpPr>
            <a:spLocks noGrp="1" noChangeArrowheads="1"/>
          </p:cNvSpPr>
          <p:nvPr>
            <p:ph type="body" idx="1"/>
          </p:nvPr>
        </p:nvSpPr>
        <p:spPr>
          <a:noFill/>
        </p:spPr>
        <p:txBody>
          <a:bodyPr/>
          <a:lstStyle/>
          <a:p>
            <a:pPr eaLnBrk="1" hangingPunct="1"/>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AC275B24-6B8D-4E9C-8B86-72EF66A70D33}" type="slidenum">
              <a:rPr lang="en-AU" smtClean="0"/>
              <a:t>7</a:t>
            </a:fld>
            <a:endParaRPr lang="en-AU" dirty="0"/>
          </a:p>
        </p:txBody>
      </p:sp>
    </p:spTree>
    <p:extLst>
      <p:ext uri="{BB962C8B-B14F-4D97-AF65-F5344CB8AC3E}">
        <p14:creationId xmlns:p14="http://schemas.microsoft.com/office/powerpoint/2010/main" val="34142607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683" indent="-285646" eaLnBrk="0" hangingPunct="0">
              <a:defRPr>
                <a:solidFill>
                  <a:schemeClr val="tx1"/>
                </a:solidFill>
                <a:latin typeface="Arial" charset="0"/>
              </a:defRPr>
            </a:lvl2pPr>
            <a:lvl3pPr marL="1142587" indent="-228517" eaLnBrk="0" hangingPunct="0">
              <a:defRPr>
                <a:solidFill>
                  <a:schemeClr val="tx1"/>
                </a:solidFill>
                <a:latin typeface="Arial" charset="0"/>
              </a:defRPr>
            </a:lvl3pPr>
            <a:lvl4pPr marL="1599621" indent="-228517" eaLnBrk="0" hangingPunct="0">
              <a:defRPr>
                <a:solidFill>
                  <a:schemeClr val="tx1"/>
                </a:solidFill>
                <a:latin typeface="Arial" charset="0"/>
              </a:defRPr>
            </a:lvl4pPr>
            <a:lvl5pPr marL="2056657" indent="-228517" eaLnBrk="0" hangingPunct="0">
              <a:defRPr>
                <a:solidFill>
                  <a:schemeClr val="tx1"/>
                </a:solidFill>
                <a:latin typeface="Arial" charset="0"/>
              </a:defRPr>
            </a:lvl5pPr>
            <a:lvl6pPr marL="2513691" indent="-228517" eaLnBrk="0" fontAlgn="base" hangingPunct="0">
              <a:spcBef>
                <a:spcPct val="0"/>
              </a:spcBef>
              <a:spcAft>
                <a:spcPct val="0"/>
              </a:spcAft>
              <a:defRPr>
                <a:solidFill>
                  <a:schemeClr val="tx1"/>
                </a:solidFill>
                <a:latin typeface="Arial" charset="0"/>
              </a:defRPr>
            </a:lvl6pPr>
            <a:lvl7pPr marL="2970725" indent="-228517" eaLnBrk="0" fontAlgn="base" hangingPunct="0">
              <a:spcBef>
                <a:spcPct val="0"/>
              </a:spcBef>
              <a:spcAft>
                <a:spcPct val="0"/>
              </a:spcAft>
              <a:defRPr>
                <a:solidFill>
                  <a:schemeClr val="tx1"/>
                </a:solidFill>
                <a:latin typeface="Arial" charset="0"/>
              </a:defRPr>
            </a:lvl7pPr>
            <a:lvl8pPr marL="3427761" indent="-228517" eaLnBrk="0" fontAlgn="base" hangingPunct="0">
              <a:spcBef>
                <a:spcPct val="0"/>
              </a:spcBef>
              <a:spcAft>
                <a:spcPct val="0"/>
              </a:spcAft>
              <a:defRPr>
                <a:solidFill>
                  <a:schemeClr val="tx1"/>
                </a:solidFill>
                <a:latin typeface="Arial" charset="0"/>
              </a:defRPr>
            </a:lvl8pPr>
            <a:lvl9pPr marL="3884796" indent="-228517" eaLnBrk="0" fontAlgn="base" hangingPunct="0">
              <a:spcBef>
                <a:spcPct val="0"/>
              </a:spcBef>
              <a:spcAft>
                <a:spcPct val="0"/>
              </a:spcAft>
              <a:defRPr>
                <a:solidFill>
                  <a:schemeClr val="tx1"/>
                </a:solidFill>
                <a:latin typeface="Arial" charset="0"/>
              </a:defRPr>
            </a:lvl9pPr>
          </a:lstStyle>
          <a:p>
            <a:pPr eaLnBrk="1" hangingPunct="1"/>
            <a:fld id="{A58E9BD3-A247-40A0-89FF-20FFE1F0D850}" type="slidenum">
              <a:rPr lang="en-AU" smtClean="0"/>
              <a:pPr eaLnBrk="1" hangingPunct="1"/>
              <a:t>28</a:t>
            </a:fld>
            <a:endParaRPr lang="en-AU" dirty="0"/>
          </a:p>
        </p:txBody>
      </p:sp>
      <p:sp>
        <p:nvSpPr>
          <p:cNvPr id="58371" name="Rectangle 2"/>
          <p:cNvSpPr>
            <a:spLocks noGrp="1" noRot="1" noChangeAspect="1" noChangeArrowheads="1" noTextEdit="1"/>
          </p:cNvSpPr>
          <p:nvPr>
            <p:ph type="sldImg"/>
          </p:nvPr>
        </p:nvSpPr>
        <p:spPr>
          <a:xfrm>
            <a:off x="919163" y="744538"/>
            <a:ext cx="4962525" cy="3722687"/>
          </a:xfrm>
          <a:ln/>
        </p:spPr>
      </p:sp>
      <p:sp>
        <p:nvSpPr>
          <p:cNvPr id="58372" name="Rectangle 3"/>
          <p:cNvSpPr>
            <a:spLocks noGrp="1" noChangeArrowheads="1"/>
          </p:cNvSpPr>
          <p:nvPr>
            <p:ph type="body" idx="1"/>
          </p:nvPr>
        </p:nvSpPr>
        <p:spPr>
          <a:noFill/>
        </p:spPr>
        <p:txBody>
          <a:bodyPr/>
          <a:lstStyle/>
          <a:p>
            <a:pPr eaLnBrk="1" hangingPunct="1"/>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AC275B24-6B8D-4E9C-8B86-72EF66A70D33}" type="slidenum">
              <a:rPr lang="en-AU" smtClean="0"/>
              <a:t>30</a:t>
            </a:fld>
            <a:endParaRPr lang="en-AU" dirty="0"/>
          </a:p>
        </p:txBody>
      </p:sp>
    </p:spTree>
    <p:extLst>
      <p:ext uri="{BB962C8B-B14F-4D97-AF65-F5344CB8AC3E}">
        <p14:creationId xmlns:p14="http://schemas.microsoft.com/office/powerpoint/2010/main" val="42802204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40FC0-07D4-4D83-8475-BC6442C52CE7}"/>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AU"/>
          </a:p>
        </p:txBody>
      </p:sp>
      <p:sp>
        <p:nvSpPr>
          <p:cNvPr id="3" name="Subtitle 2">
            <a:extLst>
              <a:ext uri="{FF2B5EF4-FFF2-40B4-BE49-F238E27FC236}">
                <a16:creationId xmlns:a16="http://schemas.microsoft.com/office/drawing/2014/main" id="{C75DE1B0-A30D-4FFA-9CDA-17F0643C115A}"/>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19317213-5775-45BB-9B35-4D7E017141CB}"/>
              </a:ext>
            </a:extLst>
          </p:cNvPr>
          <p:cNvSpPr>
            <a:spLocks noGrp="1"/>
          </p:cNvSpPr>
          <p:nvPr>
            <p:ph type="dt" sz="half" idx="10"/>
          </p:nvPr>
        </p:nvSpPr>
        <p:spPr/>
        <p:txBody>
          <a:bodyPr/>
          <a:lstStyle/>
          <a:p>
            <a:fld id="{DB1514B8-BF16-4768-8615-6BF83F6B57EC}" type="datetimeFigureOut">
              <a:rPr lang="en-AU" smtClean="0"/>
              <a:t>9/12/2019</a:t>
            </a:fld>
            <a:endParaRPr lang="en-AU"/>
          </a:p>
        </p:txBody>
      </p:sp>
      <p:sp>
        <p:nvSpPr>
          <p:cNvPr id="5" name="Footer Placeholder 4">
            <a:extLst>
              <a:ext uri="{FF2B5EF4-FFF2-40B4-BE49-F238E27FC236}">
                <a16:creationId xmlns:a16="http://schemas.microsoft.com/office/drawing/2014/main" id="{B4C4CAA5-8E81-4D56-AAB2-06F8C25502EA}"/>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4E1257C9-F6D2-4E08-8FA1-34097A1DF592}"/>
              </a:ext>
            </a:extLst>
          </p:cNvPr>
          <p:cNvSpPr>
            <a:spLocks noGrp="1"/>
          </p:cNvSpPr>
          <p:nvPr>
            <p:ph type="sldNum" sz="quarter" idx="12"/>
          </p:nvPr>
        </p:nvSpPr>
        <p:spPr/>
        <p:txBody>
          <a:bodyPr/>
          <a:lstStyle/>
          <a:p>
            <a:fld id="{FA89A7E0-2703-4EF4-AD5C-63EA96BDEC28}" type="slidenum">
              <a:rPr lang="en-AU" smtClean="0"/>
              <a:t>‹#›</a:t>
            </a:fld>
            <a:endParaRPr lang="en-AU"/>
          </a:p>
        </p:txBody>
      </p:sp>
    </p:spTree>
    <p:extLst>
      <p:ext uri="{BB962C8B-B14F-4D97-AF65-F5344CB8AC3E}">
        <p14:creationId xmlns:p14="http://schemas.microsoft.com/office/powerpoint/2010/main" val="3219074194"/>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D737B-5A37-4675-9C49-3EC80F65240B}"/>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EF65E017-8218-4E21-B316-421E2032427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7B3EC021-26B3-4BB5-952B-444CC226EADE}"/>
              </a:ext>
            </a:extLst>
          </p:cNvPr>
          <p:cNvSpPr>
            <a:spLocks noGrp="1"/>
          </p:cNvSpPr>
          <p:nvPr>
            <p:ph type="dt" sz="half" idx="10"/>
          </p:nvPr>
        </p:nvSpPr>
        <p:spPr/>
        <p:txBody>
          <a:bodyPr/>
          <a:lstStyle/>
          <a:p>
            <a:fld id="{DB1514B8-BF16-4768-8615-6BF83F6B57EC}" type="datetimeFigureOut">
              <a:rPr lang="en-AU" smtClean="0"/>
              <a:t>9/12/2019</a:t>
            </a:fld>
            <a:endParaRPr lang="en-AU"/>
          </a:p>
        </p:txBody>
      </p:sp>
      <p:sp>
        <p:nvSpPr>
          <p:cNvPr id="5" name="Footer Placeholder 4">
            <a:extLst>
              <a:ext uri="{FF2B5EF4-FFF2-40B4-BE49-F238E27FC236}">
                <a16:creationId xmlns:a16="http://schemas.microsoft.com/office/drawing/2014/main" id="{EA1C9206-6BBD-4533-B261-F3E57AF168E7}"/>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198920B8-64D4-4B16-8430-C9A715413765}"/>
              </a:ext>
            </a:extLst>
          </p:cNvPr>
          <p:cNvSpPr>
            <a:spLocks noGrp="1"/>
          </p:cNvSpPr>
          <p:nvPr>
            <p:ph type="sldNum" sz="quarter" idx="12"/>
          </p:nvPr>
        </p:nvSpPr>
        <p:spPr/>
        <p:txBody>
          <a:bodyPr/>
          <a:lstStyle/>
          <a:p>
            <a:fld id="{FA89A7E0-2703-4EF4-AD5C-63EA96BDEC28}" type="slidenum">
              <a:rPr lang="en-AU" smtClean="0"/>
              <a:t>‹#›</a:t>
            </a:fld>
            <a:endParaRPr lang="en-AU"/>
          </a:p>
        </p:txBody>
      </p:sp>
    </p:spTree>
    <p:extLst>
      <p:ext uri="{BB962C8B-B14F-4D97-AF65-F5344CB8AC3E}">
        <p14:creationId xmlns:p14="http://schemas.microsoft.com/office/powerpoint/2010/main" val="261816332"/>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598FE53-8469-428A-859E-0A88A6462E70}"/>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4176DB5D-CE96-4521-8F01-DC691C0759A2}"/>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BE1AE273-42A8-4B72-AB88-00F6F964D58A}"/>
              </a:ext>
            </a:extLst>
          </p:cNvPr>
          <p:cNvSpPr>
            <a:spLocks noGrp="1"/>
          </p:cNvSpPr>
          <p:nvPr>
            <p:ph type="dt" sz="half" idx="10"/>
          </p:nvPr>
        </p:nvSpPr>
        <p:spPr/>
        <p:txBody>
          <a:bodyPr/>
          <a:lstStyle/>
          <a:p>
            <a:fld id="{DB1514B8-BF16-4768-8615-6BF83F6B57EC}" type="datetimeFigureOut">
              <a:rPr lang="en-AU" smtClean="0"/>
              <a:t>9/12/2019</a:t>
            </a:fld>
            <a:endParaRPr lang="en-AU"/>
          </a:p>
        </p:txBody>
      </p:sp>
      <p:sp>
        <p:nvSpPr>
          <p:cNvPr id="5" name="Footer Placeholder 4">
            <a:extLst>
              <a:ext uri="{FF2B5EF4-FFF2-40B4-BE49-F238E27FC236}">
                <a16:creationId xmlns:a16="http://schemas.microsoft.com/office/drawing/2014/main" id="{CFAEB097-D118-4739-8DA7-40EEF328DC23}"/>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0F2C2050-D04F-4A93-8891-2C66F8985D9B}"/>
              </a:ext>
            </a:extLst>
          </p:cNvPr>
          <p:cNvSpPr>
            <a:spLocks noGrp="1"/>
          </p:cNvSpPr>
          <p:nvPr>
            <p:ph type="sldNum" sz="quarter" idx="12"/>
          </p:nvPr>
        </p:nvSpPr>
        <p:spPr/>
        <p:txBody>
          <a:bodyPr/>
          <a:lstStyle/>
          <a:p>
            <a:fld id="{FA89A7E0-2703-4EF4-AD5C-63EA96BDEC28}" type="slidenum">
              <a:rPr lang="en-AU" smtClean="0"/>
              <a:t>‹#›</a:t>
            </a:fld>
            <a:endParaRPr lang="en-AU"/>
          </a:p>
        </p:txBody>
      </p:sp>
    </p:spTree>
    <p:extLst>
      <p:ext uri="{BB962C8B-B14F-4D97-AF65-F5344CB8AC3E}">
        <p14:creationId xmlns:p14="http://schemas.microsoft.com/office/powerpoint/2010/main" val="3093940672"/>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VASP Follow">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57200" y="667925"/>
            <a:ext cx="8229600" cy="1119481"/>
          </a:xfrm>
          <a:prstGeom prst="rect">
            <a:avLst/>
          </a:prstGeom>
        </p:spPr>
        <p:txBody>
          <a:bodyPr vert="horz" lIns="91440" tIns="45720" rIns="91440" bIns="45720" rtlCol="0" anchor="ctr">
            <a:normAutofit/>
          </a:bodyPr>
          <a:lstStyle>
            <a:lvl1pPr>
              <a:defRPr>
                <a:solidFill>
                  <a:srgbClr val="627D62"/>
                </a:solidFill>
              </a:defRPr>
            </a:lvl1pPr>
          </a:lstStyle>
          <a:p>
            <a:r>
              <a:rPr lang="en-AU" dirty="0"/>
              <a:t>Click to edit Master title style</a:t>
            </a:r>
            <a:endParaRPr lang="en-US" dirty="0"/>
          </a:p>
        </p:txBody>
      </p:sp>
      <p:sp>
        <p:nvSpPr>
          <p:cNvPr id="6" name="Text Placeholder 2"/>
          <p:cNvSpPr>
            <a:spLocks noGrp="1"/>
          </p:cNvSpPr>
          <p:nvPr>
            <p:ph idx="1"/>
          </p:nvPr>
        </p:nvSpPr>
        <p:spPr>
          <a:xfrm>
            <a:off x="457200" y="1937926"/>
            <a:ext cx="8229600" cy="4045185"/>
          </a:xfrm>
          <a:prstGeom prst="rect">
            <a:avLst/>
          </a:prstGeom>
        </p:spPr>
        <p:txBody>
          <a:bodyPr vert="horz" lIns="91440" tIns="45720" rIns="91440" bIns="45720" rtlCol="0">
            <a:normAutofit/>
          </a:bodyPr>
          <a:lstStyle>
            <a:lvl1pPr>
              <a:defRPr sz="1800">
                <a:solidFill>
                  <a:srgbClr val="AA9C8F"/>
                </a:solidFill>
              </a:defRPr>
            </a:lvl1pPr>
          </a:lstStyle>
          <a:p>
            <a:pPr lvl="0"/>
            <a:r>
              <a:rPr lang="en-AU" dirty="0"/>
              <a:t>Click to edit Master text style</a:t>
            </a:r>
          </a:p>
        </p:txBody>
      </p:sp>
    </p:spTree>
    <p:extLst>
      <p:ext uri="{BB962C8B-B14F-4D97-AF65-F5344CB8AC3E}">
        <p14:creationId xmlns:p14="http://schemas.microsoft.com/office/powerpoint/2010/main" val="1411783194"/>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DB75F-BC0C-4B3B-8737-82D538D34312}"/>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E7676D6C-C1B4-4940-BF5C-1DDE664499B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9931D257-918F-4D19-B8DE-9AD3E268D68E}"/>
              </a:ext>
            </a:extLst>
          </p:cNvPr>
          <p:cNvSpPr>
            <a:spLocks noGrp="1"/>
          </p:cNvSpPr>
          <p:nvPr>
            <p:ph type="dt" sz="half" idx="10"/>
          </p:nvPr>
        </p:nvSpPr>
        <p:spPr/>
        <p:txBody>
          <a:bodyPr/>
          <a:lstStyle/>
          <a:p>
            <a:endParaRPr lang="en-AU" dirty="0"/>
          </a:p>
        </p:txBody>
      </p:sp>
      <p:sp>
        <p:nvSpPr>
          <p:cNvPr id="5" name="Footer Placeholder 4">
            <a:extLst>
              <a:ext uri="{FF2B5EF4-FFF2-40B4-BE49-F238E27FC236}">
                <a16:creationId xmlns:a16="http://schemas.microsoft.com/office/drawing/2014/main" id="{88E76D13-BA53-43ED-91E6-1B9AA420AB33}"/>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4519EFA8-60A6-4652-8CCA-3B5ED1FD277D}"/>
              </a:ext>
            </a:extLst>
          </p:cNvPr>
          <p:cNvSpPr>
            <a:spLocks noGrp="1"/>
          </p:cNvSpPr>
          <p:nvPr>
            <p:ph type="sldNum" sz="quarter" idx="12"/>
          </p:nvPr>
        </p:nvSpPr>
        <p:spPr/>
        <p:txBody>
          <a:bodyPr/>
          <a:lstStyle/>
          <a:p>
            <a:fld id="{E1A6097A-715C-4A56-B015-1592610351D8}" type="slidenum">
              <a:rPr lang="en-AU" smtClean="0"/>
              <a:pPr/>
              <a:t>‹#›</a:t>
            </a:fld>
            <a:endParaRPr lang="en-AU" dirty="0"/>
          </a:p>
        </p:txBody>
      </p:sp>
    </p:spTree>
    <p:extLst>
      <p:ext uri="{BB962C8B-B14F-4D97-AF65-F5344CB8AC3E}">
        <p14:creationId xmlns:p14="http://schemas.microsoft.com/office/powerpoint/2010/main" val="2442782988"/>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C4402-462F-4EED-8ECF-6B9BC267C625}"/>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BD75036E-FE1D-48FC-A6E2-7D55262763C8}"/>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4508E6B-EBF2-452F-A86A-E87AFFC5B5BF}"/>
              </a:ext>
            </a:extLst>
          </p:cNvPr>
          <p:cNvSpPr>
            <a:spLocks noGrp="1"/>
          </p:cNvSpPr>
          <p:nvPr>
            <p:ph type="dt" sz="half" idx="10"/>
          </p:nvPr>
        </p:nvSpPr>
        <p:spPr/>
        <p:txBody>
          <a:bodyPr/>
          <a:lstStyle/>
          <a:p>
            <a:endParaRPr lang="en-AU" dirty="0"/>
          </a:p>
        </p:txBody>
      </p:sp>
      <p:sp>
        <p:nvSpPr>
          <p:cNvPr id="5" name="Footer Placeholder 4">
            <a:extLst>
              <a:ext uri="{FF2B5EF4-FFF2-40B4-BE49-F238E27FC236}">
                <a16:creationId xmlns:a16="http://schemas.microsoft.com/office/drawing/2014/main" id="{C3E70A6D-F6E8-4D89-B149-C60A5CEADCBA}"/>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3403E600-98E9-42FC-83F7-964A13FE30CC}"/>
              </a:ext>
            </a:extLst>
          </p:cNvPr>
          <p:cNvSpPr>
            <a:spLocks noGrp="1"/>
          </p:cNvSpPr>
          <p:nvPr>
            <p:ph type="sldNum" sz="quarter" idx="12"/>
          </p:nvPr>
        </p:nvSpPr>
        <p:spPr/>
        <p:txBody>
          <a:bodyPr/>
          <a:lstStyle/>
          <a:p>
            <a:fld id="{E141D2F1-8E18-4914-9B08-B36E3816C796}" type="slidenum">
              <a:rPr lang="en-AU" smtClean="0"/>
              <a:pPr/>
              <a:t>‹#›</a:t>
            </a:fld>
            <a:endParaRPr lang="en-AU" dirty="0"/>
          </a:p>
        </p:txBody>
      </p:sp>
    </p:spTree>
    <p:extLst>
      <p:ext uri="{BB962C8B-B14F-4D97-AF65-F5344CB8AC3E}">
        <p14:creationId xmlns:p14="http://schemas.microsoft.com/office/powerpoint/2010/main" val="24869392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D0681-61FA-4236-93D3-ABFCDFF02E6D}"/>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54776FAC-FCC7-47F4-9805-8C13986E018B}"/>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2DEF1B2F-D1B6-4677-A486-034B3C663D91}"/>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820D6460-9B15-48E3-8647-EB4139B253C2}"/>
              </a:ext>
            </a:extLst>
          </p:cNvPr>
          <p:cNvSpPr>
            <a:spLocks noGrp="1"/>
          </p:cNvSpPr>
          <p:nvPr>
            <p:ph type="dt" sz="half" idx="10"/>
          </p:nvPr>
        </p:nvSpPr>
        <p:spPr/>
        <p:txBody>
          <a:bodyPr/>
          <a:lstStyle/>
          <a:p>
            <a:fld id="{DB1514B8-BF16-4768-8615-6BF83F6B57EC}" type="datetimeFigureOut">
              <a:rPr lang="en-AU" smtClean="0"/>
              <a:t>9/12/2019</a:t>
            </a:fld>
            <a:endParaRPr lang="en-AU"/>
          </a:p>
        </p:txBody>
      </p:sp>
      <p:sp>
        <p:nvSpPr>
          <p:cNvPr id="6" name="Footer Placeholder 5">
            <a:extLst>
              <a:ext uri="{FF2B5EF4-FFF2-40B4-BE49-F238E27FC236}">
                <a16:creationId xmlns:a16="http://schemas.microsoft.com/office/drawing/2014/main" id="{2DD6BCF2-C0E8-47DB-864E-C44A63AD3B7B}"/>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E18C19C2-BE9F-4B99-B8D2-1905360E6CC1}"/>
              </a:ext>
            </a:extLst>
          </p:cNvPr>
          <p:cNvSpPr>
            <a:spLocks noGrp="1"/>
          </p:cNvSpPr>
          <p:nvPr>
            <p:ph type="sldNum" sz="quarter" idx="12"/>
          </p:nvPr>
        </p:nvSpPr>
        <p:spPr/>
        <p:txBody>
          <a:bodyPr/>
          <a:lstStyle/>
          <a:p>
            <a:fld id="{FA89A7E0-2703-4EF4-AD5C-63EA96BDEC28}" type="slidenum">
              <a:rPr lang="en-AU" smtClean="0"/>
              <a:t>‹#›</a:t>
            </a:fld>
            <a:endParaRPr lang="en-AU"/>
          </a:p>
        </p:txBody>
      </p:sp>
    </p:spTree>
    <p:extLst>
      <p:ext uri="{BB962C8B-B14F-4D97-AF65-F5344CB8AC3E}">
        <p14:creationId xmlns:p14="http://schemas.microsoft.com/office/powerpoint/2010/main" val="3681811824"/>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44001-8AD5-4A6E-ACF1-AECDDA7271AA}"/>
              </a:ext>
            </a:extLst>
          </p:cNvPr>
          <p:cNvSpPr>
            <a:spLocks noGrp="1"/>
          </p:cNvSpPr>
          <p:nvPr>
            <p:ph type="title"/>
          </p:nvPr>
        </p:nvSpPr>
        <p:spPr>
          <a:xfrm>
            <a:off x="629841" y="365126"/>
            <a:ext cx="78867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5ECD5687-9200-49D6-B1B7-7FFF45DA4681}"/>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14568034-868F-4DCD-8564-47A195D33312}"/>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2BDBD4E8-8A47-4544-ACCA-5C5C5595C497}"/>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C9C8CCF8-21DA-4432-9345-EF658C5F4ED2}"/>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F15EF637-8C77-4312-8F70-B94F7ACEA0A5}"/>
              </a:ext>
            </a:extLst>
          </p:cNvPr>
          <p:cNvSpPr>
            <a:spLocks noGrp="1"/>
          </p:cNvSpPr>
          <p:nvPr>
            <p:ph type="dt" sz="half" idx="10"/>
          </p:nvPr>
        </p:nvSpPr>
        <p:spPr/>
        <p:txBody>
          <a:bodyPr/>
          <a:lstStyle/>
          <a:p>
            <a:fld id="{DB1514B8-BF16-4768-8615-6BF83F6B57EC}" type="datetimeFigureOut">
              <a:rPr lang="en-AU" smtClean="0"/>
              <a:t>9/12/2019</a:t>
            </a:fld>
            <a:endParaRPr lang="en-AU"/>
          </a:p>
        </p:txBody>
      </p:sp>
      <p:sp>
        <p:nvSpPr>
          <p:cNvPr id="8" name="Footer Placeholder 7">
            <a:extLst>
              <a:ext uri="{FF2B5EF4-FFF2-40B4-BE49-F238E27FC236}">
                <a16:creationId xmlns:a16="http://schemas.microsoft.com/office/drawing/2014/main" id="{51562D9F-9389-49AB-A8E7-1632F55B0434}"/>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32A4A5AF-7FD2-49E9-802C-A32BF000290A}"/>
              </a:ext>
            </a:extLst>
          </p:cNvPr>
          <p:cNvSpPr>
            <a:spLocks noGrp="1"/>
          </p:cNvSpPr>
          <p:nvPr>
            <p:ph type="sldNum" sz="quarter" idx="12"/>
          </p:nvPr>
        </p:nvSpPr>
        <p:spPr/>
        <p:txBody>
          <a:bodyPr/>
          <a:lstStyle/>
          <a:p>
            <a:fld id="{FA89A7E0-2703-4EF4-AD5C-63EA96BDEC28}" type="slidenum">
              <a:rPr lang="en-AU" smtClean="0"/>
              <a:t>‹#›</a:t>
            </a:fld>
            <a:endParaRPr lang="en-AU"/>
          </a:p>
        </p:txBody>
      </p:sp>
    </p:spTree>
    <p:extLst>
      <p:ext uri="{BB962C8B-B14F-4D97-AF65-F5344CB8AC3E}">
        <p14:creationId xmlns:p14="http://schemas.microsoft.com/office/powerpoint/2010/main" val="719259748"/>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1482E-5E8F-4714-80F1-8AE6C834C805}"/>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C4A4BCA4-DA8C-40E6-B07B-FB6DB8604856}"/>
              </a:ext>
            </a:extLst>
          </p:cNvPr>
          <p:cNvSpPr>
            <a:spLocks noGrp="1"/>
          </p:cNvSpPr>
          <p:nvPr>
            <p:ph type="dt" sz="half" idx="10"/>
          </p:nvPr>
        </p:nvSpPr>
        <p:spPr/>
        <p:txBody>
          <a:bodyPr/>
          <a:lstStyle/>
          <a:p>
            <a:fld id="{DB1514B8-BF16-4768-8615-6BF83F6B57EC}" type="datetimeFigureOut">
              <a:rPr lang="en-AU" smtClean="0"/>
              <a:t>9/12/2019</a:t>
            </a:fld>
            <a:endParaRPr lang="en-AU"/>
          </a:p>
        </p:txBody>
      </p:sp>
      <p:sp>
        <p:nvSpPr>
          <p:cNvPr id="4" name="Footer Placeholder 3">
            <a:extLst>
              <a:ext uri="{FF2B5EF4-FFF2-40B4-BE49-F238E27FC236}">
                <a16:creationId xmlns:a16="http://schemas.microsoft.com/office/drawing/2014/main" id="{002DC77C-0068-4E79-AE2E-7D01D32120FB}"/>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7099D39D-3086-4FB8-90D0-9BE96039BE51}"/>
              </a:ext>
            </a:extLst>
          </p:cNvPr>
          <p:cNvSpPr>
            <a:spLocks noGrp="1"/>
          </p:cNvSpPr>
          <p:nvPr>
            <p:ph type="sldNum" sz="quarter" idx="12"/>
          </p:nvPr>
        </p:nvSpPr>
        <p:spPr/>
        <p:txBody>
          <a:bodyPr/>
          <a:lstStyle/>
          <a:p>
            <a:fld id="{FA89A7E0-2703-4EF4-AD5C-63EA96BDEC28}" type="slidenum">
              <a:rPr lang="en-AU" smtClean="0"/>
              <a:t>‹#›</a:t>
            </a:fld>
            <a:endParaRPr lang="en-AU"/>
          </a:p>
        </p:txBody>
      </p:sp>
    </p:spTree>
    <p:extLst>
      <p:ext uri="{BB962C8B-B14F-4D97-AF65-F5344CB8AC3E}">
        <p14:creationId xmlns:p14="http://schemas.microsoft.com/office/powerpoint/2010/main" val="1659715284"/>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7207C5-FDA9-4896-8B5B-CD87DCD5FCF5}"/>
              </a:ext>
            </a:extLst>
          </p:cNvPr>
          <p:cNvSpPr>
            <a:spLocks noGrp="1"/>
          </p:cNvSpPr>
          <p:nvPr>
            <p:ph type="dt" sz="half" idx="10"/>
          </p:nvPr>
        </p:nvSpPr>
        <p:spPr/>
        <p:txBody>
          <a:bodyPr/>
          <a:lstStyle/>
          <a:p>
            <a:fld id="{DB1514B8-BF16-4768-8615-6BF83F6B57EC}" type="datetimeFigureOut">
              <a:rPr lang="en-AU" smtClean="0"/>
              <a:t>9/12/2019</a:t>
            </a:fld>
            <a:endParaRPr lang="en-AU"/>
          </a:p>
        </p:txBody>
      </p:sp>
      <p:sp>
        <p:nvSpPr>
          <p:cNvPr id="3" name="Footer Placeholder 2">
            <a:extLst>
              <a:ext uri="{FF2B5EF4-FFF2-40B4-BE49-F238E27FC236}">
                <a16:creationId xmlns:a16="http://schemas.microsoft.com/office/drawing/2014/main" id="{BD5918D4-5D28-4965-8065-243251FB68E1}"/>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D8102798-E5E2-4830-8E70-9178886E6E02}"/>
              </a:ext>
            </a:extLst>
          </p:cNvPr>
          <p:cNvSpPr>
            <a:spLocks noGrp="1"/>
          </p:cNvSpPr>
          <p:nvPr>
            <p:ph type="sldNum" sz="quarter" idx="12"/>
          </p:nvPr>
        </p:nvSpPr>
        <p:spPr/>
        <p:txBody>
          <a:bodyPr/>
          <a:lstStyle/>
          <a:p>
            <a:fld id="{FA89A7E0-2703-4EF4-AD5C-63EA96BDEC28}" type="slidenum">
              <a:rPr lang="en-AU" smtClean="0"/>
              <a:t>‹#›</a:t>
            </a:fld>
            <a:endParaRPr lang="en-AU"/>
          </a:p>
        </p:txBody>
      </p:sp>
    </p:spTree>
    <p:extLst>
      <p:ext uri="{BB962C8B-B14F-4D97-AF65-F5344CB8AC3E}">
        <p14:creationId xmlns:p14="http://schemas.microsoft.com/office/powerpoint/2010/main" val="3454825950"/>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70046-616B-47D2-8415-BD55457F495B}"/>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301AF3D0-E893-4F9E-BFA7-D606B662CF18}"/>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0D8C25AC-B799-41A1-BAB7-EFB758FFA938}"/>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89AC624C-5A28-4AF8-A399-2F02478EC803}"/>
              </a:ext>
            </a:extLst>
          </p:cNvPr>
          <p:cNvSpPr>
            <a:spLocks noGrp="1"/>
          </p:cNvSpPr>
          <p:nvPr>
            <p:ph type="dt" sz="half" idx="10"/>
          </p:nvPr>
        </p:nvSpPr>
        <p:spPr/>
        <p:txBody>
          <a:bodyPr/>
          <a:lstStyle/>
          <a:p>
            <a:fld id="{DB1514B8-BF16-4768-8615-6BF83F6B57EC}" type="datetimeFigureOut">
              <a:rPr lang="en-AU" smtClean="0"/>
              <a:t>9/12/2019</a:t>
            </a:fld>
            <a:endParaRPr lang="en-AU"/>
          </a:p>
        </p:txBody>
      </p:sp>
      <p:sp>
        <p:nvSpPr>
          <p:cNvPr id="6" name="Footer Placeholder 5">
            <a:extLst>
              <a:ext uri="{FF2B5EF4-FFF2-40B4-BE49-F238E27FC236}">
                <a16:creationId xmlns:a16="http://schemas.microsoft.com/office/drawing/2014/main" id="{A7D53B4A-8686-4411-898B-D1451FF50112}"/>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89C7CC5E-927F-4210-A3E1-C2223845FEC8}"/>
              </a:ext>
            </a:extLst>
          </p:cNvPr>
          <p:cNvSpPr>
            <a:spLocks noGrp="1"/>
          </p:cNvSpPr>
          <p:nvPr>
            <p:ph type="sldNum" sz="quarter" idx="12"/>
          </p:nvPr>
        </p:nvSpPr>
        <p:spPr/>
        <p:txBody>
          <a:bodyPr/>
          <a:lstStyle/>
          <a:p>
            <a:fld id="{FA89A7E0-2703-4EF4-AD5C-63EA96BDEC28}" type="slidenum">
              <a:rPr lang="en-AU" smtClean="0"/>
              <a:t>‹#›</a:t>
            </a:fld>
            <a:endParaRPr lang="en-AU"/>
          </a:p>
        </p:txBody>
      </p:sp>
    </p:spTree>
    <p:extLst>
      <p:ext uri="{BB962C8B-B14F-4D97-AF65-F5344CB8AC3E}">
        <p14:creationId xmlns:p14="http://schemas.microsoft.com/office/powerpoint/2010/main" val="3163007759"/>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B6F70-1867-47A8-9CD1-55F957833B81}"/>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381A2CD2-3053-4479-BA35-709685348D19}"/>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AU"/>
          </a:p>
        </p:txBody>
      </p:sp>
      <p:sp>
        <p:nvSpPr>
          <p:cNvPr id="4" name="Text Placeholder 3">
            <a:extLst>
              <a:ext uri="{FF2B5EF4-FFF2-40B4-BE49-F238E27FC236}">
                <a16:creationId xmlns:a16="http://schemas.microsoft.com/office/drawing/2014/main" id="{439B9732-6AD7-49E4-B514-8E3FE9BAFDF6}"/>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3BE39B50-D079-4D62-9621-640534631BDF}"/>
              </a:ext>
            </a:extLst>
          </p:cNvPr>
          <p:cNvSpPr>
            <a:spLocks noGrp="1"/>
          </p:cNvSpPr>
          <p:nvPr>
            <p:ph type="dt" sz="half" idx="10"/>
          </p:nvPr>
        </p:nvSpPr>
        <p:spPr/>
        <p:txBody>
          <a:bodyPr/>
          <a:lstStyle/>
          <a:p>
            <a:fld id="{DB1514B8-BF16-4768-8615-6BF83F6B57EC}" type="datetimeFigureOut">
              <a:rPr lang="en-AU" smtClean="0"/>
              <a:t>9/12/2019</a:t>
            </a:fld>
            <a:endParaRPr lang="en-AU"/>
          </a:p>
        </p:txBody>
      </p:sp>
      <p:sp>
        <p:nvSpPr>
          <p:cNvPr id="6" name="Footer Placeholder 5">
            <a:extLst>
              <a:ext uri="{FF2B5EF4-FFF2-40B4-BE49-F238E27FC236}">
                <a16:creationId xmlns:a16="http://schemas.microsoft.com/office/drawing/2014/main" id="{C7450373-4CE8-49C6-A5B1-AC97CFC2AE4E}"/>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606E0BF3-22A6-443B-AFB4-6EEEA36EF2B8}"/>
              </a:ext>
            </a:extLst>
          </p:cNvPr>
          <p:cNvSpPr>
            <a:spLocks noGrp="1"/>
          </p:cNvSpPr>
          <p:nvPr>
            <p:ph type="sldNum" sz="quarter" idx="12"/>
          </p:nvPr>
        </p:nvSpPr>
        <p:spPr/>
        <p:txBody>
          <a:bodyPr/>
          <a:lstStyle/>
          <a:p>
            <a:fld id="{FA89A7E0-2703-4EF4-AD5C-63EA96BDEC28}" type="slidenum">
              <a:rPr lang="en-AU" smtClean="0"/>
              <a:t>‹#›</a:t>
            </a:fld>
            <a:endParaRPr lang="en-AU"/>
          </a:p>
        </p:txBody>
      </p:sp>
    </p:spTree>
    <p:extLst>
      <p:ext uri="{BB962C8B-B14F-4D97-AF65-F5344CB8AC3E}">
        <p14:creationId xmlns:p14="http://schemas.microsoft.com/office/powerpoint/2010/main" val="1549929181"/>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C599CE-96CA-406A-8611-1AF43B1B9049}"/>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ADC3153A-6576-45EF-8AE4-6B95303C3DB8}"/>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3FF55B2E-A2C7-45F1-B7D9-B4554DFD9938}"/>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DB1514B8-BF16-4768-8615-6BF83F6B57EC}" type="datetimeFigureOut">
              <a:rPr lang="en-AU" smtClean="0"/>
              <a:t>9/12/2019</a:t>
            </a:fld>
            <a:endParaRPr lang="en-AU"/>
          </a:p>
        </p:txBody>
      </p:sp>
      <p:sp>
        <p:nvSpPr>
          <p:cNvPr id="5" name="Footer Placeholder 4">
            <a:extLst>
              <a:ext uri="{FF2B5EF4-FFF2-40B4-BE49-F238E27FC236}">
                <a16:creationId xmlns:a16="http://schemas.microsoft.com/office/drawing/2014/main" id="{9D8BBC65-E2D1-4634-9680-1BD064C20739}"/>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44CB00E3-749B-4B8F-8625-746E2B2259C8}"/>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A89A7E0-2703-4EF4-AD5C-63EA96BDEC28}" type="slidenum">
              <a:rPr lang="en-AU" smtClean="0"/>
              <a:t>‹#›</a:t>
            </a:fld>
            <a:endParaRPr lang="en-AU"/>
          </a:p>
        </p:txBody>
      </p:sp>
    </p:spTree>
    <p:extLst>
      <p:ext uri="{BB962C8B-B14F-4D97-AF65-F5344CB8AC3E}">
        <p14:creationId xmlns:p14="http://schemas.microsoft.com/office/powerpoint/2010/main" val="1157643327"/>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Lst>
  <p:transition spd="slow">
    <p:wipe/>
  </p:transition>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7.emf"/></Relationships>
</file>

<file path=ppt/slides/_rels/slide3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6.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4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56.emf"/><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4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gif"/><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hyperlink" Target="http://www.longpaddock.qld.gov.au/" TargetMode="External"/><Relationship Id="rId3" Type="http://schemas.openxmlformats.org/officeDocument/2006/relationships/hyperlink" Target="https://edis.dpi.nsw.gov.au/" TargetMode="External"/><Relationship Id="rId7" Type="http://schemas.openxmlformats.org/officeDocument/2006/relationships/hyperlink" Target="http://www.longpaddock.qld.gov.au/drought/drought-declarations/" TargetMode="External"/><Relationship Id="rId2" Type="http://schemas.openxmlformats.org/officeDocument/2006/relationships/hyperlink" Target="http://www.bom.gov.au/" TargetMode="External"/><Relationship Id="rId1" Type="http://schemas.openxmlformats.org/officeDocument/2006/relationships/slideLayout" Target="../slideLayouts/slideLayout2.xml"/><Relationship Id="rId6" Type="http://schemas.openxmlformats.org/officeDocument/2006/relationships/hyperlink" Target="http://www.mdba.gov.au/" TargetMode="External"/><Relationship Id="rId5" Type="http://schemas.openxmlformats.org/officeDocument/2006/relationships/hyperlink" Target="https://doi.org/10.1071/MU01030" TargetMode="External"/><Relationship Id="rId4" Type="http://schemas.openxmlformats.org/officeDocument/2006/relationships/hyperlink" Target="https://doi.org/10.1111/gcb.12195"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4"/>
          <p:cNvSpPr>
            <a:spLocks noGrp="1" noChangeArrowheads="1"/>
          </p:cNvSpPr>
          <p:nvPr>
            <p:ph type="title"/>
          </p:nvPr>
        </p:nvSpPr>
        <p:spPr>
          <a:xfrm>
            <a:off x="877416" y="2795616"/>
            <a:ext cx="8003232" cy="694234"/>
          </a:xfrm>
        </p:spPr>
        <p:txBody>
          <a:bodyPr>
            <a:normAutofit/>
          </a:bodyPr>
          <a:lstStyle/>
          <a:p>
            <a:r>
              <a:rPr lang="en-AU" sz="3600" b="1" dirty="0">
                <a:solidFill>
                  <a:srgbClr val="627D62"/>
                </a:solidFill>
              </a:rPr>
              <a:t>Considerations for the 2020 duck season</a:t>
            </a:r>
          </a:p>
        </p:txBody>
      </p:sp>
      <p:sp>
        <p:nvSpPr>
          <p:cNvPr id="2" name="Content Placeholder 1"/>
          <p:cNvSpPr>
            <a:spLocks noGrp="1"/>
          </p:cNvSpPr>
          <p:nvPr>
            <p:ph idx="1"/>
          </p:nvPr>
        </p:nvSpPr>
        <p:spPr>
          <a:xfrm>
            <a:off x="914400" y="3429000"/>
            <a:ext cx="8229600" cy="515669"/>
          </a:xfrm>
        </p:spPr>
        <p:txBody>
          <a:bodyPr/>
          <a:lstStyle/>
          <a:p>
            <a:pPr marL="0" indent="0">
              <a:buNone/>
            </a:pPr>
            <a:r>
              <a:rPr lang="en-AU" sz="2000" dirty="0">
                <a:solidFill>
                  <a:srgbClr val="627D62"/>
                </a:solidFill>
                <a:latin typeface="+mj-lt"/>
                <a:ea typeface="+mj-ea"/>
                <a:cs typeface="+mj-cs"/>
              </a:rPr>
              <a:t>Current as at 6 December 2019</a:t>
            </a:r>
          </a:p>
          <a:p>
            <a:endParaRPr lang="en-AU" sz="2800" dirty="0">
              <a:solidFill>
                <a:srgbClr val="627D62"/>
              </a:solidFill>
              <a:latin typeface="+mj-lt"/>
              <a:ea typeface="+mj-ea"/>
              <a:cs typeface="+mj-cs"/>
            </a:endParaRPr>
          </a:p>
        </p:txBody>
      </p:sp>
    </p:spTree>
    <p:extLst>
      <p:ext uri="{BB962C8B-B14F-4D97-AF65-F5344CB8AC3E}">
        <p14:creationId xmlns:p14="http://schemas.microsoft.com/office/powerpoint/2010/main" val="2302562784"/>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187" y="213359"/>
            <a:ext cx="7886700" cy="761217"/>
          </a:xfrm>
          <a:noFill/>
        </p:spPr>
        <p:txBody>
          <a:bodyPr>
            <a:normAutofit/>
          </a:bodyPr>
          <a:lstStyle/>
          <a:p>
            <a:r>
              <a:rPr lang="en-AU" dirty="0">
                <a:solidFill>
                  <a:srgbClr val="627D62"/>
                </a:solidFill>
              </a:rPr>
              <a:t>Southern Oscillation Index</a:t>
            </a:r>
          </a:p>
        </p:txBody>
      </p:sp>
      <p:sp>
        <p:nvSpPr>
          <p:cNvPr id="3" name="Content Placeholder 2"/>
          <p:cNvSpPr>
            <a:spLocks noGrp="1"/>
          </p:cNvSpPr>
          <p:nvPr>
            <p:ph sz="half" idx="1"/>
          </p:nvPr>
        </p:nvSpPr>
        <p:spPr>
          <a:xfrm>
            <a:off x="258417" y="1018617"/>
            <a:ext cx="4119019" cy="5384997"/>
          </a:xfrm>
        </p:spPr>
        <p:txBody>
          <a:bodyPr>
            <a:normAutofit/>
          </a:bodyPr>
          <a:lstStyle/>
          <a:p>
            <a:pPr marL="0" indent="0">
              <a:buNone/>
              <a:defRPr/>
            </a:pPr>
            <a:r>
              <a:rPr lang="en-AU" sz="1600" dirty="0">
                <a:solidFill>
                  <a:srgbClr val="000000"/>
                </a:solidFill>
                <a:cs typeface="Aparajita" pitchFamily="34" charset="0"/>
              </a:rPr>
              <a:t>The </a:t>
            </a:r>
            <a:r>
              <a:rPr lang="en-AU" sz="1600" dirty="0">
                <a:solidFill>
                  <a:srgbClr val="000000"/>
                </a:solidFill>
              </a:rPr>
              <a:t>Southern Oscillation Index (SOI) is a proxy used for determining the El Niño Southern Ocean Index (ENSO).</a:t>
            </a:r>
          </a:p>
          <a:p>
            <a:pPr marL="0" indent="0">
              <a:buNone/>
              <a:defRPr/>
            </a:pPr>
            <a:r>
              <a:rPr lang="en-AU" sz="1600" dirty="0">
                <a:solidFill>
                  <a:srgbClr val="000000"/>
                </a:solidFill>
              </a:rPr>
              <a:t>SOI is a key atmospheric index for determining environmental conditions affecting Australia.  </a:t>
            </a:r>
          </a:p>
          <a:p>
            <a:pPr marL="0" indent="0">
              <a:buNone/>
              <a:defRPr/>
            </a:pPr>
            <a:r>
              <a:rPr lang="en-AU" sz="1600" dirty="0">
                <a:solidFill>
                  <a:srgbClr val="000000"/>
                </a:solidFill>
              </a:rPr>
              <a:t>SOI can determine two events: </a:t>
            </a:r>
          </a:p>
          <a:p>
            <a:pPr marL="0" indent="0">
              <a:buNone/>
              <a:defRPr/>
            </a:pPr>
            <a:r>
              <a:rPr lang="en-AU" sz="1600" dirty="0">
                <a:solidFill>
                  <a:srgbClr val="000000"/>
                </a:solidFill>
              </a:rPr>
              <a:t>1. La </a:t>
            </a:r>
            <a:r>
              <a:rPr lang="en-AU" sz="1600" dirty="0" err="1">
                <a:solidFill>
                  <a:srgbClr val="000000"/>
                </a:solidFill>
              </a:rPr>
              <a:t>Niña</a:t>
            </a:r>
            <a:r>
              <a:rPr lang="en-AU" sz="1600" dirty="0">
                <a:solidFill>
                  <a:srgbClr val="000000"/>
                </a:solidFill>
              </a:rPr>
              <a:t> </a:t>
            </a:r>
          </a:p>
          <a:p>
            <a:pPr lvl="1">
              <a:buFont typeface="Wingdings" panose="05000000000000000000" pitchFamily="2" charset="2"/>
              <a:buChar char="§"/>
              <a:defRPr/>
            </a:pPr>
            <a:r>
              <a:rPr lang="en-AU" sz="1600" dirty="0">
                <a:solidFill>
                  <a:srgbClr val="000000"/>
                </a:solidFill>
              </a:rPr>
              <a:t>Sustained negative values  &gt; 8</a:t>
            </a:r>
          </a:p>
          <a:p>
            <a:pPr lvl="1">
              <a:buFont typeface="Wingdings" panose="05000000000000000000" pitchFamily="2" charset="2"/>
              <a:buChar char="§"/>
              <a:defRPr/>
            </a:pPr>
            <a:r>
              <a:rPr lang="en-AU" sz="1600" dirty="0">
                <a:solidFill>
                  <a:srgbClr val="000000"/>
                </a:solidFill>
              </a:rPr>
              <a:t>Above average rainfall</a:t>
            </a:r>
          </a:p>
          <a:p>
            <a:pPr lvl="1">
              <a:buFont typeface="Wingdings" panose="05000000000000000000" pitchFamily="2" charset="2"/>
              <a:buChar char="§"/>
              <a:defRPr/>
            </a:pPr>
            <a:r>
              <a:rPr lang="en-AU" sz="1600" dirty="0">
                <a:solidFill>
                  <a:srgbClr val="000000"/>
                </a:solidFill>
              </a:rPr>
              <a:t>Temperatures are below normal</a:t>
            </a:r>
          </a:p>
          <a:p>
            <a:pPr lvl="1">
              <a:buFont typeface="Wingdings" panose="05000000000000000000" pitchFamily="2" charset="2"/>
              <a:buChar char="§"/>
              <a:defRPr/>
            </a:pPr>
            <a:r>
              <a:rPr lang="en-AU" sz="1600" dirty="0">
                <a:solidFill>
                  <a:srgbClr val="000000"/>
                </a:solidFill>
              </a:rPr>
              <a:t>Flooding tends to occur</a:t>
            </a:r>
          </a:p>
          <a:p>
            <a:pPr marL="0" indent="0">
              <a:buNone/>
              <a:defRPr/>
            </a:pPr>
            <a:r>
              <a:rPr lang="en-AU" sz="1600" dirty="0">
                <a:solidFill>
                  <a:srgbClr val="000000"/>
                </a:solidFill>
              </a:rPr>
              <a:t>2. El Niño </a:t>
            </a:r>
          </a:p>
          <a:p>
            <a:pPr lvl="1">
              <a:buFont typeface="Wingdings" panose="05000000000000000000" pitchFamily="2" charset="2"/>
              <a:buChar char="§"/>
              <a:defRPr/>
            </a:pPr>
            <a:r>
              <a:rPr lang="en-AU" sz="1600" dirty="0">
                <a:solidFill>
                  <a:srgbClr val="000000"/>
                </a:solidFill>
              </a:rPr>
              <a:t>Sustained positive values  &lt; 8 </a:t>
            </a:r>
          </a:p>
          <a:p>
            <a:pPr lvl="1">
              <a:buFont typeface="Wingdings" panose="05000000000000000000" pitchFamily="2" charset="2"/>
              <a:buChar char="§"/>
              <a:defRPr/>
            </a:pPr>
            <a:r>
              <a:rPr lang="en-AU" sz="1600" dirty="0">
                <a:solidFill>
                  <a:srgbClr val="000000"/>
                </a:solidFill>
              </a:rPr>
              <a:t>Drought tends to occur</a:t>
            </a:r>
          </a:p>
          <a:p>
            <a:pPr lvl="1">
              <a:buFont typeface="Wingdings" panose="05000000000000000000" pitchFamily="2" charset="2"/>
              <a:buChar char="§"/>
              <a:defRPr/>
            </a:pPr>
            <a:r>
              <a:rPr lang="en-AU" sz="1600" dirty="0">
                <a:solidFill>
                  <a:srgbClr val="000000"/>
                </a:solidFill>
              </a:rPr>
              <a:t>Increased heatwaves</a:t>
            </a:r>
          </a:p>
          <a:p>
            <a:pPr lvl="1">
              <a:buFont typeface="Wingdings" panose="05000000000000000000" pitchFamily="2" charset="2"/>
              <a:buChar char="§"/>
              <a:defRPr/>
            </a:pPr>
            <a:r>
              <a:rPr lang="en-AU" sz="1600" dirty="0">
                <a:solidFill>
                  <a:srgbClr val="000000"/>
                </a:solidFill>
              </a:rPr>
              <a:t>High fire risk</a:t>
            </a:r>
          </a:p>
          <a:p>
            <a:pPr marL="0" indent="0">
              <a:buNone/>
              <a:defRPr/>
            </a:pPr>
            <a:r>
              <a:rPr lang="en-AU" sz="1600" dirty="0">
                <a:solidFill>
                  <a:srgbClr val="000000"/>
                </a:solidFill>
                <a:cs typeface="Aparajita" pitchFamily="34" charset="0"/>
              </a:rPr>
              <a:t>Readings between +7 and -7 are </a:t>
            </a:r>
          </a:p>
          <a:p>
            <a:pPr marL="0" indent="0">
              <a:buNone/>
              <a:defRPr/>
            </a:pPr>
            <a:r>
              <a:rPr lang="en-AU" sz="1600" dirty="0">
                <a:solidFill>
                  <a:srgbClr val="000000"/>
                </a:solidFill>
                <a:cs typeface="Aparajita" pitchFamily="34" charset="0"/>
              </a:rPr>
              <a:t>considered neutral (or stable). </a:t>
            </a:r>
          </a:p>
          <a:p>
            <a:pPr marL="57150" indent="0">
              <a:buNone/>
            </a:pPr>
            <a:endParaRPr lang="en-US" sz="1600" dirty="0">
              <a:solidFill>
                <a:srgbClr val="000000"/>
              </a:solidFill>
            </a:endParaRPr>
          </a:p>
        </p:txBody>
      </p:sp>
      <p:sp>
        <p:nvSpPr>
          <p:cNvPr id="9" name="Content Placeholder 8">
            <a:extLst>
              <a:ext uri="{FF2B5EF4-FFF2-40B4-BE49-F238E27FC236}">
                <a16:creationId xmlns:a16="http://schemas.microsoft.com/office/drawing/2014/main" id="{6A018EFB-5767-4FDB-B7BA-D2EEE7533E2C}"/>
              </a:ext>
            </a:extLst>
          </p:cNvPr>
          <p:cNvSpPr>
            <a:spLocks noGrp="1"/>
          </p:cNvSpPr>
          <p:nvPr>
            <p:ph sz="half" idx="2"/>
          </p:nvPr>
        </p:nvSpPr>
        <p:spPr>
          <a:xfrm>
            <a:off x="4422537" y="1005739"/>
            <a:ext cx="4544494" cy="4986979"/>
          </a:xfrm>
        </p:spPr>
        <p:txBody>
          <a:bodyPr>
            <a:normAutofit/>
          </a:bodyPr>
          <a:lstStyle/>
          <a:p>
            <a:pPr marL="0" indent="0">
              <a:buNone/>
            </a:pPr>
            <a:r>
              <a:rPr lang="en-AU" sz="1600" dirty="0"/>
              <a:t> </a:t>
            </a:r>
            <a:r>
              <a:rPr lang="en-AU" sz="1600" b="1" dirty="0"/>
              <a:t>Current conditions</a:t>
            </a:r>
          </a:p>
          <a:p>
            <a:r>
              <a:rPr lang="en-US" sz="1600" dirty="0"/>
              <a:t>The ENSO outlook is currently INACTIVE.  This means there is little sign of El </a:t>
            </a:r>
            <a:r>
              <a:rPr lang="en-AU" sz="1600" dirty="0">
                <a:solidFill>
                  <a:srgbClr val="000000"/>
                </a:solidFill>
              </a:rPr>
              <a:t>Niño or La </a:t>
            </a:r>
            <a:r>
              <a:rPr lang="en-AU" sz="1600" dirty="0" err="1">
                <a:solidFill>
                  <a:srgbClr val="000000"/>
                </a:solidFill>
              </a:rPr>
              <a:t>Niña</a:t>
            </a:r>
            <a:r>
              <a:rPr lang="en-AU" sz="1600" dirty="0">
                <a:solidFill>
                  <a:srgbClr val="000000"/>
                </a:solidFill>
              </a:rPr>
              <a:t> developing in the coming months</a:t>
            </a:r>
            <a:r>
              <a:rPr lang="en-US" sz="1600" dirty="0"/>
              <a:t>.</a:t>
            </a:r>
          </a:p>
          <a:p>
            <a:r>
              <a:rPr lang="en-US" sz="1600" dirty="0"/>
              <a:t>The 30-day Southern Oscillation Index (SOI) for November was -10.5 (90-day SOI value -9.7). </a:t>
            </a:r>
          </a:p>
          <a:p>
            <a:pPr marL="0" indent="0">
              <a:buNone/>
            </a:pPr>
            <a:endParaRPr lang="en-AU" dirty="0"/>
          </a:p>
        </p:txBody>
      </p:sp>
      <p:sp>
        <p:nvSpPr>
          <p:cNvPr id="6" name="Slide Number Placeholder 5"/>
          <p:cNvSpPr>
            <a:spLocks noGrp="1"/>
          </p:cNvSpPr>
          <p:nvPr>
            <p:ph type="sldNum" sz="quarter" idx="12"/>
          </p:nvPr>
        </p:nvSpPr>
        <p:spPr/>
        <p:txBody>
          <a:bodyPr/>
          <a:lstStyle/>
          <a:p>
            <a:fld id="{E1A6097A-715C-4A56-B015-1592610351D8}" type="slidenum">
              <a:rPr lang="en-AU" sz="1000" smtClean="0"/>
              <a:pPr/>
              <a:t>10</a:t>
            </a:fld>
            <a:endParaRPr lang="en-AU" sz="1000" dirty="0"/>
          </a:p>
        </p:txBody>
      </p:sp>
      <p:sp>
        <p:nvSpPr>
          <p:cNvPr id="11" name="Rectangle 10">
            <a:extLst>
              <a:ext uri="{FF2B5EF4-FFF2-40B4-BE49-F238E27FC236}">
                <a16:creationId xmlns:a16="http://schemas.microsoft.com/office/drawing/2014/main" id="{33EE50F0-1EC4-4391-953F-C9EE0A362D9F}"/>
              </a:ext>
            </a:extLst>
          </p:cNvPr>
          <p:cNvSpPr/>
          <p:nvPr/>
        </p:nvSpPr>
        <p:spPr>
          <a:xfrm>
            <a:off x="382137" y="6237027"/>
            <a:ext cx="2142699" cy="261610"/>
          </a:xfrm>
          <a:prstGeom prst="rect">
            <a:avLst/>
          </a:prstGeom>
        </p:spPr>
        <p:txBody>
          <a:bodyPr wrap="square">
            <a:spAutoFit/>
          </a:bodyPr>
          <a:lstStyle/>
          <a:p>
            <a:pPr eaLnBrk="1" hangingPunct="1">
              <a:defRPr/>
            </a:pPr>
            <a:r>
              <a:rPr lang="en-AU" sz="1100" b="1" i="1" dirty="0">
                <a:solidFill>
                  <a:schemeClr val="tx1">
                    <a:lumMod val="50000"/>
                  </a:schemeClr>
                </a:solidFill>
              </a:rPr>
              <a:t>Source: www.bom.gov.au </a:t>
            </a:r>
          </a:p>
        </p:txBody>
      </p:sp>
      <p:pic>
        <p:nvPicPr>
          <p:cNvPr id="12" name="Picture 11">
            <a:extLst>
              <a:ext uri="{FF2B5EF4-FFF2-40B4-BE49-F238E27FC236}">
                <a16:creationId xmlns:a16="http://schemas.microsoft.com/office/drawing/2014/main" id="{538E7AAD-A652-47A8-BFEA-C2AB759DBACE}"/>
              </a:ext>
            </a:extLst>
          </p:cNvPr>
          <p:cNvPicPr>
            <a:picLocks noChangeAspect="1"/>
          </p:cNvPicPr>
          <p:nvPr/>
        </p:nvPicPr>
        <p:blipFill>
          <a:blip r:embed="rId2"/>
          <a:stretch>
            <a:fillRect/>
          </a:stretch>
        </p:blipFill>
        <p:spPr>
          <a:xfrm>
            <a:off x="4641192" y="2620851"/>
            <a:ext cx="4165857" cy="2826248"/>
          </a:xfrm>
          <a:prstGeom prst="rect">
            <a:avLst/>
          </a:prstGeom>
        </p:spPr>
      </p:pic>
    </p:spTree>
    <p:extLst>
      <p:ext uri="{BB962C8B-B14F-4D97-AF65-F5344CB8AC3E}">
        <p14:creationId xmlns:p14="http://schemas.microsoft.com/office/powerpoint/2010/main" val="2001324391"/>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FC340-027C-4610-A6CE-7C014BC1AF61}"/>
              </a:ext>
            </a:extLst>
          </p:cNvPr>
          <p:cNvSpPr>
            <a:spLocks noGrp="1"/>
          </p:cNvSpPr>
          <p:nvPr>
            <p:ph type="title"/>
          </p:nvPr>
        </p:nvSpPr>
        <p:spPr>
          <a:xfrm>
            <a:off x="3086866" y="379492"/>
            <a:ext cx="5428483" cy="690422"/>
          </a:xfrm>
        </p:spPr>
        <p:txBody>
          <a:bodyPr/>
          <a:lstStyle/>
          <a:p>
            <a:r>
              <a:rPr lang="en-AU" dirty="0">
                <a:solidFill>
                  <a:srgbClr val="627D62"/>
                </a:solidFill>
              </a:rPr>
              <a:t>Indian Ocean Dipole</a:t>
            </a:r>
            <a:endParaRPr lang="en-AU" dirty="0"/>
          </a:p>
        </p:txBody>
      </p:sp>
      <p:sp>
        <p:nvSpPr>
          <p:cNvPr id="3" name="Content Placeholder 2">
            <a:extLst>
              <a:ext uri="{FF2B5EF4-FFF2-40B4-BE49-F238E27FC236}">
                <a16:creationId xmlns:a16="http://schemas.microsoft.com/office/drawing/2014/main" id="{E131EF66-CE91-46D5-8A62-53DE94D2CEF0}"/>
              </a:ext>
            </a:extLst>
          </p:cNvPr>
          <p:cNvSpPr>
            <a:spLocks noGrp="1"/>
          </p:cNvSpPr>
          <p:nvPr>
            <p:ph idx="1"/>
          </p:nvPr>
        </p:nvSpPr>
        <p:spPr>
          <a:xfrm>
            <a:off x="3246427" y="3080730"/>
            <a:ext cx="5268923" cy="3498040"/>
          </a:xfrm>
        </p:spPr>
        <p:txBody>
          <a:bodyPr>
            <a:normAutofit/>
          </a:bodyPr>
          <a:lstStyle/>
          <a:p>
            <a:pPr marL="0" indent="0">
              <a:buNone/>
            </a:pPr>
            <a:endParaRPr lang="en-AU" dirty="0"/>
          </a:p>
          <a:p>
            <a:endParaRPr lang="en-AU" dirty="0"/>
          </a:p>
        </p:txBody>
      </p:sp>
      <p:sp>
        <p:nvSpPr>
          <p:cNvPr id="4" name="Slide Number Placeholder 3">
            <a:extLst>
              <a:ext uri="{FF2B5EF4-FFF2-40B4-BE49-F238E27FC236}">
                <a16:creationId xmlns:a16="http://schemas.microsoft.com/office/drawing/2014/main" id="{EAD66997-B055-47CE-A02F-39C1E21AE0AE}"/>
              </a:ext>
            </a:extLst>
          </p:cNvPr>
          <p:cNvSpPr>
            <a:spLocks noGrp="1"/>
          </p:cNvSpPr>
          <p:nvPr>
            <p:ph type="sldNum" sz="quarter" idx="12"/>
          </p:nvPr>
        </p:nvSpPr>
        <p:spPr/>
        <p:txBody>
          <a:bodyPr/>
          <a:lstStyle/>
          <a:p>
            <a:fld id="{E1A6097A-715C-4A56-B015-1592610351D8}" type="slidenum">
              <a:rPr lang="en-AU" smtClean="0"/>
              <a:pPr/>
              <a:t>11</a:t>
            </a:fld>
            <a:endParaRPr lang="en-AU" dirty="0"/>
          </a:p>
        </p:txBody>
      </p:sp>
      <p:pic>
        <p:nvPicPr>
          <p:cNvPr id="6" name="Picture 5">
            <a:extLst>
              <a:ext uri="{FF2B5EF4-FFF2-40B4-BE49-F238E27FC236}">
                <a16:creationId xmlns:a16="http://schemas.microsoft.com/office/drawing/2014/main" id="{B5F16D1A-EBD1-4FD1-9406-E08D3EFA7F35}"/>
              </a:ext>
            </a:extLst>
          </p:cNvPr>
          <p:cNvPicPr>
            <a:picLocks noChangeAspect="1"/>
          </p:cNvPicPr>
          <p:nvPr/>
        </p:nvPicPr>
        <p:blipFill>
          <a:blip r:embed="rId2"/>
          <a:stretch>
            <a:fillRect/>
          </a:stretch>
        </p:blipFill>
        <p:spPr>
          <a:xfrm>
            <a:off x="122347" y="4237982"/>
            <a:ext cx="2918876" cy="2300931"/>
          </a:xfrm>
          <a:prstGeom prst="rect">
            <a:avLst/>
          </a:prstGeom>
        </p:spPr>
      </p:pic>
      <p:sp>
        <p:nvSpPr>
          <p:cNvPr id="7" name="TextBox 6">
            <a:extLst>
              <a:ext uri="{FF2B5EF4-FFF2-40B4-BE49-F238E27FC236}">
                <a16:creationId xmlns:a16="http://schemas.microsoft.com/office/drawing/2014/main" id="{A730BECF-B161-40BE-BF35-87BA4E307E89}"/>
              </a:ext>
            </a:extLst>
          </p:cNvPr>
          <p:cNvSpPr txBox="1"/>
          <p:nvPr/>
        </p:nvSpPr>
        <p:spPr>
          <a:xfrm>
            <a:off x="3143397" y="963234"/>
            <a:ext cx="5702429" cy="5693866"/>
          </a:xfrm>
          <a:prstGeom prst="rect">
            <a:avLst/>
          </a:prstGeom>
          <a:noFill/>
        </p:spPr>
        <p:txBody>
          <a:bodyPr wrap="square" rtlCol="0">
            <a:spAutoFit/>
          </a:bodyPr>
          <a:lstStyle/>
          <a:p>
            <a:pPr marL="285750" indent="-285750">
              <a:buFont typeface="Arial" panose="020B0604020202020204" pitchFamily="34" charset="0"/>
              <a:buChar char="•"/>
            </a:pPr>
            <a:r>
              <a:rPr lang="en-AU" sz="1600" dirty="0"/>
              <a:t>The Indian Ocean Dipole (IOD) is the difference in ocean temperatures between the west and east tropical Indian Ocean, that can shift moisture towards or away from Australia.  It is recognised as being one of the key drivers of climate in Australia.</a:t>
            </a:r>
          </a:p>
          <a:p>
            <a:pPr marL="285750" indent="-285750">
              <a:buFont typeface="Arial" panose="020B0604020202020204" pitchFamily="34" charset="0"/>
              <a:buChar char="•"/>
            </a:pPr>
            <a:endParaRPr lang="en-AU" sz="1200" dirty="0"/>
          </a:p>
          <a:p>
            <a:r>
              <a:rPr lang="en-AU" sz="1600" b="1" dirty="0"/>
              <a:t>Current situation</a:t>
            </a:r>
          </a:p>
          <a:p>
            <a:pPr marL="285750" indent="-285750">
              <a:buFont typeface="Arial" panose="020B0604020202020204" pitchFamily="34" charset="0"/>
              <a:buChar char="•"/>
            </a:pPr>
            <a:r>
              <a:rPr lang="en-AU" sz="1600" dirty="0"/>
              <a:t>Typically, a positive IOD brings below average spring rainfall to southern and central Australia with warmer days for the southern two-thirds of the country. </a:t>
            </a:r>
          </a:p>
          <a:p>
            <a:pPr marL="285750" indent="-285750">
              <a:buFont typeface="Arial" panose="020B0604020202020204" pitchFamily="34" charset="0"/>
              <a:buChar char="•"/>
            </a:pPr>
            <a:endParaRPr lang="en-AU" sz="1600" dirty="0"/>
          </a:p>
          <a:p>
            <a:pPr marL="285750" indent="-285750">
              <a:buFont typeface="Arial" panose="020B0604020202020204" pitchFamily="34" charset="0"/>
              <a:buChar char="•"/>
            </a:pPr>
            <a:r>
              <a:rPr lang="en-AU" sz="1600" dirty="0"/>
              <a:t>A strong positive Indian Ocean Dipole (IOD) is currently in place and the main influence on the Australian climate. Significantly warmer than average waters remain near the Horn of Africa, and cooler than average waters persist in the eastern Indian Ocean, south of Indonesia.</a:t>
            </a:r>
          </a:p>
          <a:p>
            <a:pPr marL="285750" indent="-285750">
              <a:buFont typeface="Arial" panose="020B0604020202020204" pitchFamily="34" charset="0"/>
              <a:buChar char="•"/>
            </a:pPr>
            <a:endParaRPr lang="en-AU" sz="1600" dirty="0"/>
          </a:p>
          <a:p>
            <a:pPr marL="285750" indent="-285750">
              <a:buFont typeface="Arial" panose="020B0604020202020204" pitchFamily="34" charset="0"/>
              <a:buChar char="•"/>
            </a:pPr>
            <a:r>
              <a:rPr lang="en-AU" sz="1600" dirty="0"/>
              <a:t>International climate models indicate the positive IOD is so strong that it is likely to be slow to decline and could persist into mid-summer. </a:t>
            </a:r>
          </a:p>
          <a:p>
            <a:pPr marL="285750" indent="-285750">
              <a:buFont typeface="Arial" panose="020B0604020202020204" pitchFamily="34" charset="0"/>
              <a:buChar char="•"/>
            </a:pPr>
            <a:endParaRPr lang="en-AU" sz="1600" dirty="0"/>
          </a:p>
          <a:p>
            <a:pPr>
              <a:defRPr/>
            </a:pPr>
            <a:r>
              <a:rPr lang="en-AU" sz="1000" b="1" i="1" dirty="0">
                <a:solidFill>
                  <a:schemeClr val="tx1">
                    <a:lumMod val="50000"/>
                  </a:schemeClr>
                </a:solidFill>
              </a:rPr>
              <a:t>Source: www.bom.gov.au </a:t>
            </a:r>
          </a:p>
          <a:p>
            <a:endParaRPr lang="en-AU" dirty="0"/>
          </a:p>
        </p:txBody>
      </p:sp>
      <p:pic>
        <p:nvPicPr>
          <p:cNvPr id="5" name="Picture 4">
            <a:extLst>
              <a:ext uri="{FF2B5EF4-FFF2-40B4-BE49-F238E27FC236}">
                <a16:creationId xmlns:a16="http://schemas.microsoft.com/office/drawing/2014/main" id="{4FA0212D-4810-4BC6-8945-164E5FB4E04A}"/>
              </a:ext>
            </a:extLst>
          </p:cNvPr>
          <p:cNvPicPr>
            <a:picLocks noChangeAspect="1"/>
          </p:cNvPicPr>
          <p:nvPr/>
        </p:nvPicPr>
        <p:blipFill>
          <a:blip r:embed="rId3"/>
          <a:stretch>
            <a:fillRect/>
          </a:stretch>
        </p:blipFill>
        <p:spPr>
          <a:xfrm>
            <a:off x="122348" y="249534"/>
            <a:ext cx="2918875" cy="3886745"/>
          </a:xfrm>
          <a:prstGeom prst="rect">
            <a:avLst/>
          </a:prstGeom>
        </p:spPr>
      </p:pic>
    </p:spTree>
    <p:extLst>
      <p:ext uri="{BB962C8B-B14F-4D97-AF65-F5344CB8AC3E}">
        <p14:creationId xmlns:p14="http://schemas.microsoft.com/office/powerpoint/2010/main" val="3498985121"/>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74129-02D4-4AFC-BF12-013C5A9DD517}"/>
              </a:ext>
            </a:extLst>
          </p:cNvPr>
          <p:cNvSpPr>
            <a:spLocks noGrp="1"/>
          </p:cNvSpPr>
          <p:nvPr>
            <p:ph type="title"/>
          </p:nvPr>
        </p:nvSpPr>
        <p:spPr>
          <a:xfrm>
            <a:off x="299041" y="226902"/>
            <a:ext cx="7886700" cy="799139"/>
          </a:xfrm>
        </p:spPr>
        <p:txBody>
          <a:bodyPr>
            <a:normAutofit/>
          </a:bodyPr>
          <a:lstStyle/>
          <a:p>
            <a:r>
              <a:rPr lang="en-AU" dirty="0">
                <a:solidFill>
                  <a:srgbClr val="627D62"/>
                </a:solidFill>
              </a:rPr>
              <a:t>Southern Annual Mode (SAM)</a:t>
            </a:r>
          </a:p>
        </p:txBody>
      </p:sp>
      <p:sp>
        <p:nvSpPr>
          <p:cNvPr id="3" name="Content Placeholder 2">
            <a:extLst>
              <a:ext uri="{FF2B5EF4-FFF2-40B4-BE49-F238E27FC236}">
                <a16:creationId xmlns:a16="http://schemas.microsoft.com/office/drawing/2014/main" id="{34EB9CC6-5A8E-4D62-B9E6-B1ABC3452E30}"/>
              </a:ext>
            </a:extLst>
          </p:cNvPr>
          <p:cNvSpPr>
            <a:spLocks noGrp="1"/>
          </p:cNvSpPr>
          <p:nvPr>
            <p:ph idx="1"/>
          </p:nvPr>
        </p:nvSpPr>
        <p:spPr>
          <a:xfrm>
            <a:off x="4145280" y="1310055"/>
            <a:ext cx="4518660" cy="5149224"/>
          </a:xfrm>
        </p:spPr>
        <p:txBody>
          <a:bodyPr>
            <a:normAutofit/>
          </a:bodyPr>
          <a:lstStyle/>
          <a:p>
            <a:r>
              <a:rPr lang="en-AU" sz="1600" dirty="0"/>
              <a:t>A negative SAM in summer can cause drier than normal conditions over southeast SA, Victoria, most of NSW and the southeast coast of QLD.   </a:t>
            </a:r>
          </a:p>
          <a:p>
            <a:endParaRPr lang="en-AU" sz="1200" dirty="0"/>
          </a:p>
          <a:p>
            <a:r>
              <a:rPr lang="en-AU" sz="1600" dirty="0"/>
              <a:t>In a negative SAM phase, the belt of westerly winds expands towards the equator and Australia.  Shifting the westerly winds to the north in summer means less moist onshore flow from the east and typically decreases rainfall over eastern Australia.</a:t>
            </a:r>
          </a:p>
          <a:p>
            <a:endParaRPr lang="en-AU" sz="1200" dirty="0"/>
          </a:p>
          <a:p>
            <a:r>
              <a:rPr lang="en-AU" sz="1600" dirty="0"/>
              <a:t>Australia is currently experiencing a negative SAM which is likely to remain until late-summer, causing drier than normal conditions.</a:t>
            </a:r>
          </a:p>
          <a:p>
            <a:pPr>
              <a:defRPr/>
            </a:pPr>
            <a:r>
              <a:rPr lang="en-AU" sz="1000" b="1" i="1" dirty="0">
                <a:solidFill>
                  <a:schemeClr val="tx1">
                    <a:lumMod val="50000"/>
                  </a:schemeClr>
                </a:solidFill>
              </a:rPr>
              <a:t>Source: www.bom.gov.au </a:t>
            </a:r>
          </a:p>
          <a:p>
            <a:pPr marL="0" indent="0">
              <a:buNone/>
            </a:pPr>
            <a:r>
              <a:rPr lang="en-AU" dirty="0"/>
              <a:t> </a:t>
            </a:r>
          </a:p>
        </p:txBody>
      </p:sp>
      <p:sp>
        <p:nvSpPr>
          <p:cNvPr id="4" name="Slide Number Placeholder 3">
            <a:extLst>
              <a:ext uri="{FF2B5EF4-FFF2-40B4-BE49-F238E27FC236}">
                <a16:creationId xmlns:a16="http://schemas.microsoft.com/office/drawing/2014/main" id="{F0F04D8E-6317-4B74-B6EF-7F63E98A75C7}"/>
              </a:ext>
            </a:extLst>
          </p:cNvPr>
          <p:cNvSpPr>
            <a:spLocks noGrp="1"/>
          </p:cNvSpPr>
          <p:nvPr>
            <p:ph type="sldNum" sz="quarter" idx="12"/>
          </p:nvPr>
        </p:nvSpPr>
        <p:spPr>
          <a:xfrm>
            <a:off x="6457950" y="6356351"/>
            <a:ext cx="2057400" cy="365125"/>
          </a:xfrm>
        </p:spPr>
        <p:txBody>
          <a:bodyPr/>
          <a:lstStyle/>
          <a:p>
            <a:fld id="{E1A6097A-715C-4A56-B015-1592610351D8}" type="slidenum">
              <a:rPr lang="en-AU" smtClean="0"/>
              <a:pPr/>
              <a:t>12</a:t>
            </a:fld>
            <a:endParaRPr lang="en-AU" dirty="0"/>
          </a:p>
        </p:txBody>
      </p:sp>
      <p:pic>
        <p:nvPicPr>
          <p:cNvPr id="5" name="Picture 4">
            <a:extLst>
              <a:ext uri="{FF2B5EF4-FFF2-40B4-BE49-F238E27FC236}">
                <a16:creationId xmlns:a16="http://schemas.microsoft.com/office/drawing/2014/main" id="{CA44DF22-F864-49CA-9713-09ABD5B56986}"/>
              </a:ext>
            </a:extLst>
          </p:cNvPr>
          <p:cNvPicPr>
            <a:picLocks noChangeAspect="1"/>
          </p:cNvPicPr>
          <p:nvPr/>
        </p:nvPicPr>
        <p:blipFill>
          <a:blip r:embed="rId2"/>
          <a:stretch>
            <a:fillRect/>
          </a:stretch>
        </p:blipFill>
        <p:spPr>
          <a:xfrm>
            <a:off x="381037" y="911998"/>
            <a:ext cx="3590223" cy="5658923"/>
          </a:xfrm>
          <a:prstGeom prst="rect">
            <a:avLst/>
          </a:prstGeom>
        </p:spPr>
      </p:pic>
    </p:spTree>
    <p:extLst>
      <p:ext uri="{BB962C8B-B14F-4D97-AF65-F5344CB8AC3E}">
        <p14:creationId xmlns:p14="http://schemas.microsoft.com/office/powerpoint/2010/main" val="1203920892"/>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6AEC3-4572-4804-90C4-4191A1089582}"/>
              </a:ext>
            </a:extLst>
          </p:cNvPr>
          <p:cNvSpPr>
            <a:spLocks noGrp="1"/>
          </p:cNvSpPr>
          <p:nvPr>
            <p:ph type="title"/>
          </p:nvPr>
        </p:nvSpPr>
        <p:spPr>
          <a:xfrm>
            <a:off x="407670" y="510193"/>
            <a:ext cx="7886700" cy="770254"/>
          </a:xfrm>
        </p:spPr>
        <p:txBody>
          <a:bodyPr/>
          <a:lstStyle/>
          <a:p>
            <a:r>
              <a:rPr lang="en-AU" dirty="0">
                <a:solidFill>
                  <a:srgbClr val="627D62"/>
                </a:solidFill>
              </a:rPr>
              <a:t>The Australian Monsoon</a:t>
            </a:r>
          </a:p>
        </p:txBody>
      </p:sp>
      <p:pic>
        <p:nvPicPr>
          <p:cNvPr id="5" name="Content Placeholder 4">
            <a:extLst>
              <a:ext uri="{FF2B5EF4-FFF2-40B4-BE49-F238E27FC236}">
                <a16:creationId xmlns:a16="http://schemas.microsoft.com/office/drawing/2014/main" id="{983A447B-389D-4D26-9E5B-3BC3B285D3FD}"/>
              </a:ext>
            </a:extLst>
          </p:cNvPr>
          <p:cNvPicPr>
            <a:picLocks noGrp="1" noChangeAspect="1"/>
          </p:cNvPicPr>
          <p:nvPr>
            <p:ph idx="1"/>
          </p:nvPr>
        </p:nvPicPr>
        <p:blipFill>
          <a:blip r:embed="rId2"/>
          <a:stretch>
            <a:fillRect/>
          </a:stretch>
        </p:blipFill>
        <p:spPr>
          <a:xfrm>
            <a:off x="544830" y="1418238"/>
            <a:ext cx="3440428" cy="2536693"/>
          </a:xfrm>
          <a:prstGeom prst="rect">
            <a:avLst/>
          </a:prstGeom>
        </p:spPr>
      </p:pic>
      <p:sp>
        <p:nvSpPr>
          <p:cNvPr id="4" name="Slide Number Placeholder 3">
            <a:extLst>
              <a:ext uri="{FF2B5EF4-FFF2-40B4-BE49-F238E27FC236}">
                <a16:creationId xmlns:a16="http://schemas.microsoft.com/office/drawing/2014/main" id="{4ED5C0F4-73BD-4EC6-A300-8C0EED228B86}"/>
              </a:ext>
            </a:extLst>
          </p:cNvPr>
          <p:cNvSpPr>
            <a:spLocks noGrp="1"/>
          </p:cNvSpPr>
          <p:nvPr>
            <p:ph type="sldNum" sz="quarter" idx="12"/>
          </p:nvPr>
        </p:nvSpPr>
        <p:spPr/>
        <p:txBody>
          <a:bodyPr/>
          <a:lstStyle/>
          <a:p>
            <a:fld id="{E1A6097A-715C-4A56-B015-1592610351D8}" type="slidenum">
              <a:rPr lang="en-AU" smtClean="0"/>
              <a:pPr/>
              <a:t>13</a:t>
            </a:fld>
            <a:endParaRPr lang="en-AU" dirty="0"/>
          </a:p>
        </p:txBody>
      </p:sp>
      <p:sp>
        <p:nvSpPr>
          <p:cNvPr id="6" name="TextBox 5">
            <a:extLst>
              <a:ext uri="{FF2B5EF4-FFF2-40B4-BE49-F238E27FC236}">
                <a16:creationId xmlns:a16="http://schemas.microsoft.com/office/drawing/2014/main" id="{03492628-9F0D-40D3-B398-101E45A12E67}"/>
              </a:ext>
            </a:extLst>
          </p:cNvPr>
          <p:cNvSpPr txBox="1"/>
          <p:nvPr/>
        </p:nvSpPr>
        <p:spPr>
          <a:xfrm>
            <a:off x="407670" y="4092089"/>
            <a:ext cx="7604758" cy="2523768"/>
          </a:xfrm>
          <a:prstGeom prst="rect">
            <a:avLst/>
          </a:prstGeom>
          <a:noFill/>
        </p:spPr>
        <p:txBody>
          <a:bodyPr wrap="square" rtlCol="0">
            <a:spAutoFit/>
          </a:bodyPr>
          <a:lstStyle/>
          <a:p>
            <a:r>
              <a:rPr lang="en-AU" sz="1600" b="1" dirty="0"/>
              <a:t>Current situation</a:t>
            </a:r>
          </a:p>
          <a:p>
            <a:pPr marL="285750" indent="-285750">
              <a:buFont typeface="Arial" panose="020B0604020202020204" pitchFamily="34" charset="0"/>
              <a:buChar char="•"/>
            </a:pPr>
            <a:r>
              <a:rPr lang="en-AU" sz="1600" dirty="0"/>
              <a:t>The monsoon trough is yet to reach the southern hemisphere after a record late retreat from India. This increases a delay to the start of the wet season for tropical Australia.</a:t>
            </a:r>
          </a:p>
          <a:p>
            <a:pPr marL="285750" indent="-285750">
              <a:buFont typeface="Arial" panose="020B0604020202020204" pitchFamily="34" charset="0"/>
              <a:buChar char="•"/>
            </a:pPr>
            <a:endParaRPr lang="en-AU" sz="1200" dirty="0"/>
          </a:p>
          <a:p>
            <a:pPr marL="285750" indent="-285750">
              <a:buFont typeface="Arial" panose="020B0604020202020204" pitchFamily="34" charset="0"/>
              <a:buChar char="•"/>
            </a:pPr>
            <a:r>
              <a:rPr lang="en-AU" sz="1600" dirty="0"/>
              <a:t>The delayed onset of the monsoon will delay any improvement to northern wetlands.  </a:t>
            </a:r>
          </a:p>
          <a:p>
            <a:endParaRPr lang="en-AU" dirty="0"/>
          </a:p>
          <a:p>
            <a:r>
              <a:rPr lang="en-AU" sz="1200" b="1" i="1" dirty="0">
                <a:solidFill>
                  <a:schemeClr val="tx1">
                    <a:lumMod val="50000"/>
                  </a:schemeClr>
                </a:solidFill>
              </a:rPr>
              <a:t>Source: www.bom.gov.au </a:t>
            </a:r>
          </a:p>
          <a:p>
            <a:endParaRPr lang="en-AU" dirty="0"/>
          </a:p>
          <a:p>
            <a:endParaRPr lang="en-AU" dirty="0"/>
          </a:p>
        </p:txBody>
      </p:sp>
      <p:sp>
        <p:nvSpPr>
          <p:cNvPr id="7" name="TextBox 6">
            <a:extLst>
              <a:ext uri="{FF2B5EF4-FFF2-40B4-BE49-F238E27FC236}">
                <a16:creationId xmlns:a16="http://schemas.microsoft.com/office/drawing/2014/main" id="{D85A979D-E252-4E20-ADB2-B5A068219F58}"/>
              </a:ext>
            </a:extLst>
          </p:cNvPr>
          <p:cNvSpPr txBox="1"/>
          <p:nvPr/>
        </p:nvSpPr>
        <p:spPr>
          <a:xfrm>
            <a:off x="4076700" y="1555398"/>
            <a:ext cx="4385310" cy="1815882"/>
          </a:xfrm>
          <a:prstGeom prst="rect">
            <a:avLst/>
          </a:prstGeom>
          <a:noFill/>
        </p:spPr>
        <p:txBody>
          <a:bodyPr wrap="square" rtlCol="0">
            <a:spAutoFit/>
          </a:bodyPr>
          <a:lstStyle/>
          <a:p>
            <a:pPr marL="285750" indent="-285750">
              <a:buFont typeface="Arial" panose="020B0604020202020204" pitchFamily="34" charset="0"/>
              <a:buChar char="•"/>
            </a:pPr>
            <a:r>
              <a:rPr lang="en-AU" sz="1600" dirty="0"/>
              <a:t>“Monsoon” describes the seasonal reversal of winds that occurs over parts of the tropics. The monsoon is associated with cloudy conditions, lengthy periods of heavy rain, occasional thunderstorms and fresh to strong squally winds. This often causes flooding in affected areas.</a:t>
            </a:r>
          </a:p>
        </p:txBody>
      </p:sp>
    </p:spTree>
    <p:extLst>
      <p:ext uri="{BB962C8B-B14F-4D97-AF65-F5344CB8AC3E}">
        <p14:creationId xmlns:p14="http://schemas.microsoft.com/office/powerpoint/2010/main" val="3138346294"/>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866" y="335648"/>
            <a:ext cx="6705602" cy="674572"/>
          </a:xfrm>
          <a:noFill/>
        </p:spPr>
        <p:txBody>
          <a:bodyPr>
            <a:normAutofit fontScale="90000"/>
          </a:bodyPr>
          <a:lstStyle/>
          <a:p>
            <a:br>
              <a:rPr lang="en-AU" dirty="0">
                <a:solidFill>
                  <a:srgbClr val="627D62"/>
                </a:solidFill>
              </a:rPr>
            </a:br>
            <a:r>
              <a:rPr lang="en-AU" sz="3700" dirty="0">
                <a:solidFill>
                  <a:srgbClr val="627D62"/>
                </a:solidFill>
              </a:rPr>
              <a:t>Summer rainfall prediction (Dec -Feb)</a:t>
            </a:r>
            <a:br>
              <a:rPr lang="en-AU" dirty="0"/>
            </a:br>
            <a:endParaRPr lang="en-AU" sz="1600" dirty="0"/>
          </a:p>
        </p:txBody>
      </p:sp>
      <p:sp>
        <p:nvSpPr>
          <p:cNvPr id="3" name="Content Placeholder 2"/>
          <p:cNvSpPr>
            <a:spLocks noGrp="1"/>
          </p:cNvSpPr>
          <p:nvPr>
            <p:ph idx="1"/>
          </p:nvPr>
        </p:nvSpPr>
        <p:spPr>
          <a:xfrm>
            <a:off x="5197642" y="1254126"/>
            <a:ext cx="3746333" cy="4430763"/>
          </a:xfrm>
        </p:spPr>
        <p:txBody>
          <a:bodyPr>
            <a:normAutofit/>
          </a:bodyPr>
          <a:lstStyle/>
          <a:p>
            <a:pPr marL="0" indent="0">
              <a:buNone/>
            </a:pPr>
            <a:r>
              <a:rPr lang="en-US" sz="1600" b="1" dirty="0">
                <a:solidFill>
                  <a:srgbClr val="000000"/>
                </a:solidFill>
              </a:rPr>
              <a:t>Summer 2019/20 prediction </a:t>
            </a:r>
          </a:p>
          <a:p>
            <a:r>
              <a:rPr lang="en-AU" sz="1600" dirty="0"/>
              <a:t>December to February is likely to be drier than average for most of eastern Australia.  </a:t>
            </a:r>
            <a:endParaRPr lang="en-US" sz="1600" dirty="0">
              <a:solidFill>
                <a:srgbClr val="000000"/>
              </a:solidFill>
            </a:endParaRPr>
          </a:p>
          <a:p>
            <a:endParaRPr lang="en-US" sz="1200" dirty="0">
              <a:solidFill>
                <a:srgbClr val="000000"/>
              </a:solidFill>
            </a:endParaRPr>
          </a:p>
          <a:p>
            <a:r>
              <a:rPr lang="en-US" sz="1600" dirty="0">
                <a:solidFill>
                  <a:srgbClr val="000000"/>
                </a:solidFill>
              </a:rPr>
              <a:t>Parts of WA are predicted to receive above average rainfall.  </a:t>
            </a:r>
          </a:p>
          <a:p>
            <a:endParaRPr lang="en-US" sz="1200" dirty="0">
              <a:solidFill>
                <a:srgbClr val="000000"/>
              </a:solidFill>
            </a:endParaRPr>
          </a:p>
          <a:p>
            <a:r>
              <a:rPr lang="en-US" sz="1600" dirty="0">
                <a:solidFill>
                  <a:srgbClr val="000000"/>
                </a:solidFill>
              </a:rPr>
              <a:t>For the rest of Australia</a:t>
            </a:r>
            <a:r>
              <a:rPr lang="en-AU" sz="1600" dirty="0"/>
              <a:t> (central), there are roughly equal chances of a wetter or drier three months, i.e. no strong tendency towards a wetter or drier than average season ahead. </a:t>
            </a:r>
          </a:p>
          <a:p>
            <a:endParaRPr lang="en-AU" sz="1200" dirty="0">
              <a:solidFill>
                <a:srgbClr val="000000"/>
              </a:solidFill>
            </a:endParaRPr>
          </a:p>
          <a:p>
            <a:r>
              <a:rPr lang="en-AU" sz="1600" dirty="0">
                <a:solidFill>
                  <a:srgbClr val="000000"/>
                </a:solidFill>
              </a:rPr>
              <a:t>Next update will be on 20 December 2019</a:t>
            </a:r>
          </a:p>
          <a:p>
            <a:pPr marL="0" indent="0">
              <a:buNone/>
            </a:pPr>
            <a:r>
              <a:rPr lang="en-AU" sz="1000" b="1" i="1" dirty="0">
                <a:solidFill>
                  <a:schemeClr val="tx1">
                    <a:lumMod val="50000"/>
                  </a:schemeClr>
                </a:solidFill>
              </a:rPr>
              <a:t>Source: www.bom.gov.au </a:t>
            </a:r>
          </a:p>
          <a:p>
            <a:pPr>
              <a:buFont typeface="Wingdings" panose="05000000000000000000" pitchFamily="2" charset="2"/>
              <a:buChar char="§"/>
            </a:pPr>
            <a:endParaRPr lang="en-AU" sz="1600" dirty="0">
              <a:solidFill>
                <a:srgbClr val="000000"/>
              </a:solidFill>
            </a:endParaRPr>
          </a:p>
          <a:p>
            <a:pPr marL="285750" indent="-285750">
              <a:spcBef>
                <a:spcPts val="0"/>
              </a:spcBef>
              <a:buFont typeface="Arial" panose="020B0604020202020204" pitchFamily="34" charset="0"/>
              <a:buChar char="•"/>
            </a:pPr>
            <a:endParaRPr lang="en-AU" sz="1700" dirty="0">
              <a:solidFill>
                <a:srgbClr val="000000"/>
              </a:solidFill>
            </a:endParaRPr>
          </a:p>
          <a:p>
            <a:pPr marL="0" indent="0">
              <a:buNone/>
            </a:pPr>
            <a:endParaRPr lang="en-AU" dirty="0"/>
          </a:p>
        </p:txBody>
      </p:sp>
      <p:sp>
        <p:nvSpPr>
          <p:cNvPr id="10" name="Slide Number Placeholder 9"/>
          <p:cNvSpPr>
            <a:spLocks noGrp="1"/>
          </p:cNvSpPr>
          <p:nvPr>
            <p:ph type="sldNum" sz="quarter" idx="12"/>
          </p:nvPr>
        </p:nvSpPr>
        <p:spPr>
          <a:xfrm>
            <a:off x="8648673" y="6421418"/>
            <a:ext cx="372386" cy="476250"/>
          </a:xfrm>
        </p:spPr>
        <p:txBody>
          <a:bodyPr/>
          <a:lstStyle/>
          <a:p>
            <a:fld id="{E1A6097A-715C-4A56-B015-1592610351D8}" type="slidenum">
              <a:rPr lang="en-AU" sz="1000" smtClean="0"/>
              <a:pPr/>
              <a:t>14</a:t>
            </a:fld>
            <a:endParaRPr lang="en-AU" sz="1000" dirty="0"/>
          </a:p>
        </p:txBody>
      </p:sp>
      <p:sp>
        <p:nvSpPr>
          <p:cNvPr id="6" name="Content Placeholder 2"/>
          <p:cNvSpPr txBox="1">
            <a:spLocks/>
          </p:cNvSpPr>
          <p:nvPr/>
        </p:nvSpPr>
        <p:spPr>
          <a:xfrm>
            <a:off x="4809067" y="4244444"/>
            <a:ext cx="3869266" cy="1359430"/>
          </a:xfrm>
          <a:prstGeom prst="rect">
            <a:avLst/>
          </a:prstGeom>
        </p:spPr>
        <p:txBody>
          <a:bodyPr/>
          <a:lstStyle>
            <a:lvl1pPr marL="342900" indent="-342900" algn="l" defTabSz="457200" rtl="0" eaLnBrk="1" latinLnBrk="0" hangingPunct="1">
              <a:spcBef>
                <a:spcPct val="20000"/>
              </a:spcBef>
              <a:buFontTx/>
              <a:buNone/>
              <a:defRPr sz="1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AU" dirty="0"/>
          </a:p>
        </p:txBody>
      </p:sp>
      <p:sp>
        <p:nvSpPr>
          <p:cNvPr id="7" name="Content Placeholder 2"/>
          <p:cNvSpPr txBox="1">
            <a:spLocks/>
          </p:cNvSpPr>
          <p:nvPr/>
        </p:nvSpPr>
        <p:spPr>
          <a:xfrm>
            <a:off x="6866468" y="1010703"/>
            <a:ext cx="2277532" cy="3332697"/>
          </a:xfrm>
          <a:prstGeom prst="rect">
            <a:avLst/>
          </a:prstGeom>
        </p:spPr>
        <p:txBody>
          <a:bodyPr/>
          <a:lstStyle>
            <a:lvl1pPr marL="342900" indent="-342900" algn="l" defTabSz="457200" rtl="0" eaLnBrk="1" latinLnBrk="0" hangingPunct="1">
              <a:spcBef>
                <a:spcPct val="20000"/>
              </a:spcBef>
              <a:buFontTx/>
              <a:buNone/>
              <a:defRPr sz="1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pPr>
            <a:endParaRPr lang="en-AU" sz="1200" dirty="0">
              <a:solidFill>
                <a:srgbClr val="000000"/>
              </a:solidFill>
            </a:endParaRPr>
          </a:p>
        </p:txBody>
      </p:sp>
      <p:sp>
        <p:nvSpPr>
          <p:cNvPr id="12" name="TextBox 11"/>
          <p:cNvSpPr txBox="1"/>
          <p:nvPr/>
        </p:nvSpPr>
        <p:spPr>
          <a:xfrm>
            <a:off x="356191" y="1260522"/>
            <a:ext cx="4704572" cy="1123384"/>
          </a:xfrm>
          <a:prstGeom prst="rect">
            <a:avLst/>
          </a:prstGeom>
          <a:noFill/>
        </p:spPr>
        <p:txBody>
          <a:bodyPr wrap="square" rtlCol="0">
            <a:spAutoFit/>
          </a:bodyPr>
          <a:lstStyle/>
          <a:p>
            <a:pPr>
              <a:spcAft>
                <a:spcPts val="600"/>
              </a:spcAft>
            </a:pPr>
            <a:r>
              <a:rPr lang="en-AU" sz="1600" dirty="0">
                <a:solidFill>
                  <a:srgbClr val="000000"/>
                </a:solidFill>
              </a:rPr>
              <a:t>The summer rainfall prediction can be used to indicate the potential impact on habitat for the up coming season.</a:t>
            </a:r>
          </a:p>
          <a:p>
            <a:endParaRPr lang="en-AU" sz="1400" dirty="0"/>
          </a:p>
        </p:txBody>
      </p:sp>
      <p:pic>
        <p:nvPicPr>
          <p:cNvPr id="11" name="Picture 10">
            <a:extLst>
              <a:ext uri="{FF2B5EF4-FFF2-40B4-BE49-F238E27FC236}">
                <a16:creationId xmlns:a16="http://schemas.microsoft.com/office/drawing/2014/main" id="{25A0FC56-F370-4F0D-A1D2-E1859D4122E8}"/>
              </a:ext>
            </a:extLst>
          </p:cNvPr>
          <p:cNvPicPr>
            <a:picLocks noChangeAspect="1"/>
          </p:cNvPicPr>
          <p:nvPr/>
        </p:nvPicPr>
        <p:blipFill>
          <a:blip r:embed="rId2"/>
          <a:stretch>
            <a:fillRect/>
          </a:stretch>
        </p:blipFill>
        <p:spPr>
          <a:xfrm>
            <a:off x="160866" y="2292024"/>
            <a:ext cx="5110350" cy="3471862"/>
          </a:xfrm>
          <a:prstGeom prst="rect">
            <a:avLst/>
          </a:prstGeom>
        </p:spPr>
      </p:pic>
    </p:spTree>
    <p:extLst>
      <p:ext uri="{BB962C8B-B14F-4D97-AF65-F5344CB8AC3E}">
        <p14:creationId xmlns:p14="http://schemas.microsoft.com/office/powerpoint/2010/main" val="543124606"/>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p:cNvSpPr>
            <a:spLocks noGrp="1"/>
          </p:cNvSpPr>
          <p:nvPr>
            <p:ph type="sldNum" sz="quarter" idx="12"/>
          </p:nvPr>
        </p:nvSpPr>
        <p:spPr>
          <a:xfrm>
            <a:off x="8678848" y="6478502"/>
            <a:ext cx="324678" cy="476250"/>
          </a:xfrm>
        </p:spPr>
        <p:txBody>
          <a:bodyPr/>
          <a:lstStyle/>
          <a:p>
            <a:fld id="{E1A6097A-715C-4A56-B015-1592610351D8}" type="slidenum">
              <a:rPr lang="en-AU" sz="1000" smtClean="0"/>
              <a:pPr/>
              <a:t>15</a:t>
            </a:fld>
            <a:endParaRPr lang="en-AU" sz="1000" dirty="0"/>
          </a:p>
        </p:txBody>
      </p:sp>
      <p:sp>
        <p:nvSpPr>
          <p:cNvPr id="6" name="Content Placeholder 2"/>
          <p:cNvSpPr txBox="1">
            <a:spLocks/>
          </p:cNvSpPr>
          <p:nvPr/>
        </p:nvSpPr>
        <p:spPr>
          <a:xfrm>
            <a:off x="787400" y="3796770"/>
            <a:ext cx="6282267" cy="1037697"/>
          </a:xfrm>
          <a:prstGeom prst="rect">
            <a:avLst/>
          </a:prstGeom>
        </p:spPr>
        <p:txBody>
          <a:bodyPr/>
          <a:lstStyle>
            <a:lvl1pPr marL="342900" indent="-342900" algn="l" defTabSz="457200" rtl="0" eaLnBrk="1" latinLnBrk="0" hangingPunct="1">
              <a:spcBef>
                <a:spcPct val="20000"/>
              </a:spcBef>
              <a:buFontTx/>
              <a:buNone/>
              <a:defRPr sz="1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AU" dirty="0"/>
          </a:p>
        </p:txBody>
      </p:sp>
      <p:sp>
        <p:nvSpPr>
          <p:cNvPr id="8" name="Title 7">
            <a:extLst>
              <a:ext uri="{FF2B5EF4-FFF2-40B4-BE49-F238E27FC236}">
                <a16:creationId xmlns:a16="http://schemas.microsoft.com/office/drawing/2014/main" id="{7292C61C-9FA2-411A-9004-9E1E03EAC36F}"/>
              </a:ext>
            </a:extLst>
          </p:cNvPr>
          <p:cNvSpPr>
            <a:spLocks noGrp="1"/>
          </p:cNvSpPr>
          <p:nvPr>
            <p:ph type="title"/>
          </p:nvPr>
        </p:nvSpPr>
        <p:spPr>
          <a:xfrm>
            <a:off x="220979" y="186926"/>
            <a:ext cx="7684413" cy="937912"/>
          </a:xfrm>
        </p:spPr>
        <p:txBody>
          <a:bodyPr/>
          <a:lstStyle/>
          <a:p>
            <a:r>
              <a:rPr lang="en-AU" dirty="0">
                <a:solidFill>
                  <a:srgbClr val="627D62"/>
                </a:solidFill>
              </a:rPr>
              <a:t>Summer temperature prediction </a:t>
            </a:r>
            <a:endParaRPr lang="en-AU" dirty="0"/>
          </a:p>
        </p:txBody>
      </p:sp>
      <p:sp>
        <p:nvSpPr>
          <p:cNvPr id="19" name="Rectangle 18">
            <a:extLst>
              <a:ext uri="{FF2B5EF4-FFF2-40B4-BE49-F238E27FC236}">
                <a16:creationId xmlns:a16="http://schemas.microsoft.com/office/drawing/2014/main" id="{96DE9DB3-8C82-4AF8-9157-E6B7BDFD08B9}"/>
              </a:ext>
            </a:extLst>
          </p:cNvPr>
          <p:cNvSpPr/>
          <p:nvPr/>
        </p:nvSpPr>
        <p:spPr>
          <a:xfrm>
            <a:off x="5281" y="6554958"/>
            <a:ext cx="1758973" cy="261610"/>
          </a:xfrm>
          <a:prstGeom prst="rect">
            <a:avLst/>
          </a:prstGeom>
        </p:spPr>
        <p:txBody>
          <a:bodyPr wrap="square">
            <a:spAutoFit/>
          </a:bodyPr>
          <a:lstStyle/>
          <a:p>
            <a:pPr eaLnBrk="1" hangingPunct="1">
              <a:defRPr/>
            </a:pPr>
            <a:endParaRPr lang="en-AU" sz="1100" b="1" i="1" dirty="0">
              <a:solidFill>
                <a:schemeClr val="tx1">
                  <a:lumMod val="50000"/>
                </a:schemeClr>
              </a:solidFill>
            </a:endParaRPr>
          </a:p>
        </p:txBody>
      </p:sp>
      <p:sp>
        <p:nvSpPr>
          <p:cNvPr id="5" name="Rectangle 4">
            <a:extLst>
              <a:ext uri="{FF2B5EF4-FFF2-40B4-BE49-F238E27FC236}">
                <a16:creationId xmlns:a16="http://schemas.microsoft.com/office/drawing/2014/main" id="{75E90AFF-1E89-49F3-BC8B-0BB9A2F615F7}"/>
              </a:ext>
            </a:extLst>
          </p:cNvPr>
          <p:cNvSpPr/>
          <p:nvPr/>
        </p:nvSpPr>
        <p:spPr>
          <a:xfrm>
            <a:off x="5590066" y="1344155"/>
            <a:ext cx="3169523" cy="5724644"/>
          </a:xfrm>
          <a:prstGeom prst="rect">
            <a:avLst/>
          </a:prstGeom>
        </p:spPr>
        <p:txBody>
          <a:bodyPr wrap="square">
            <a:spAutoFit/>
          </a:bodyPr>
          <a:lstStyle/>
          <a:p>
            <a:r>
              <a:rPr lang="en-US" sz="1600" b="1" dirty="0">
                <a:solidFill>
                  <a:srgbClr val="000000"/>
                </a:solidFill>
              </a:rPr>
              <a:t>Summer 2019/20 prediction </a:t>
            </a:r>
          </a:p>
          <a:p>
            <a:pPr marL="285750" indent="-285750">
              <a:buFont typeface="Arial" panose="020B0604020202020204" pitchFamily="34" charset="0"/>
              <a:buChar char="•"/>
            </a:pPr>
            <a:r>
              <a:rPr lang="en-AU" sz="1600" dirty="0"/>
              <a:t>Summer (December to February) days are likely to be warmer than average, with probabilities exceeding 80% for approximately two thirds of Australia.</a:t>
            </a:r>
          </a:p>
          <a:p>
            <a:pPr marL="285750" indent="-285750">
              <a:buFont typeface="Arial" panose="020B0604020202020204" pitchFamily="34" charset="0"/>
              <a:buChar char="•"/>
            </a:pPr>
            <a:endParaRPr lang="en-AU" sz="1600" dirty="0"/>
          </a:p>
          <a:p>
            <a:pPr marL="285750" indent="-285750">
              <a:buFont typeface="Arial" panose="020B0604020202020204" pitchFamily="34" charset="0"/>
              <a:buChar char="•"/>
            </a:pPr>
            <a:r>
              <a:rPr lang="en-AU" sz="1600" dirty="0"/>
              <a:t>This will result in greater rates of evaporation and the drying of shallow, ephemeral wetlands. </a:t>
            </a:r>
          </a:p>
          <a:p>
            <a:pPr marL="285750" indent="-285750">
              <a:buFont typeface="Arial" panose="020B0604020202020204" pitchFamily="34" charset="0"/>
              <a:buChar char="•"/>
            </a:pPr>
            <a:endParaRPr lang="en-AU" sz="1600" dirty="0"/>
          </a:p>
          <a:p>
            <a:pPr marL="285750" indent="-285750">
              <a:buFont typeface="Arial" panose="020B0604020202020204" pitchFamily="34" charset="0"/>
              <a:buChar char="•"/>
            </a:pPr>
            <a:r>
              <a:rPr lang="en-AU" sz="1600" dirty="0"/>
              <a:t>Next update will be on 20 December 2019.</a:t>
            </a:r>
          </a:p>
          <a:p>
            <a:pPr marL="285750" indent="-285750">
              <a:buFont typeface="Wingdings" panose="05000000000000000000" pitchFamily="2" charset="2"/>
              <a:buChar char="§"/>
            </a:pPr>
            <a:endParaRPr lang="en-AU" sz="1600" dirty="0"/>
          </a:p>
          <a:p>
            <a:r>
              <a:rPr lang="en-AU" sz="1000" b="1" i="1" dirty="0">
                <a:solidFill>
                  <a:schemeClr val="tx1">
                    <a:lumMod val="50000"/>
                  </a:schemeClr>
                </a:solidFill>
              </a:rPr>
              <a:t>Source: www.bom.gov.au </a:t>
            </a:r>
          </a:p>
          <a:p>
            <a:pPr marL="285750" indent="-285750">
              <a:buFont typeface="Wingdings" panose="05000000000000000000" pitchFamily="2" charset="2"/>
              <a:buChar char="§"/>
            </a:pPr>
            <a:endParaRPr lang="en-AU" sz="1600" dirty="0"/>
          </a:p>
          <a:p>
            <a:pPr marL="285750" indent="-285750">
              <a:buFont typeface="Wingdings" panose="05000000000000000000" pitchFamily="2" charset="2"/>
              <a:buChar char="§"/>
            </a:pPr>
            <a:endParaRPr lang="en-AU" sz="1600" dirty="0"/>
          </a:p>
          <a:p>
            <a:pPr marL="285750" indent="-285750">
              <a:buFont typeface="Wingdings" panose="05000000000000000000" pitchFamily="2" charset="2"/>
              <a:buChar char="§"/>
            </a:pPr>
            <a:endParaRPr lang="en-AU" sz="1600" dirty="0"/>
          </a:p>
          <a:p>
            <a:pPr marL="285750" indent="-285750">
              <a:buFont typeface="Wingdings" panose="05000000000000000000" pitchFamily="2" charset="2"/>
              <a:buChar char="§"/>
            </a:pPr>
            <a:endParaRPr lang="en-AU" sz="1600" dirty="0"/>
          </a:p>
          <a:p>
            <a:r>
              <a:rPr lang="en-AU" sz="1600" dirty="0"/>
              <a:t> </a:t>
            </a:r>
          </a:p>
          <a:p>
            <a:pPr marL="285750" indent="-285750">
              <a:buFont typeface="Wingdings" panose="05000000000000000000" pitchFamily="2" charset="2"/>
              <a:buChar char="§"/>
            </a:pPr>
            <a:endParaRPr lang="en-US" dirty="0">
              <a:solidFill>
                <a:srgbClr val="000000"/>
              </a:solidFill>
            </a:endParaRPr>
          </a:p>
          <a:p>
            <a:pPr marL="285750" indent="-285750">
              <a:spcBef>
                <a:spcPts val="0"/>
              </a:spcBef>
              <a:buFont typeface="Arial" panose="020B0604020202020204" pitchFamily="34" charset="0"/>
              <a:buChar char="•"/>
            </a:pPr>
            <a:endParaRPr lang="en-AU" dirty="0">
              <a:solidFill>
                <a:srgbClr val="000000"/>
              </a:solidFill>
            </a:endParaRPr>
          </a:p>
        </p:txBody>
      </p:sp>
      <p:pic>
        <p:nvPicPr>
          <p:cNvPr id="3" name="Picture 2">
            <a:extLst>
              <a:ext uri="{FF2B5EF4-FFF2-40B4-BE49-F238E27FC236}">
                <a16:creationId xmlns:a16="http://schemas.microsoft.com/office/drawing/2014/main" id="{06893D00-C4C5-4568-B92A-3DBDFDE08D34}"/>
              </a:ext>
            </a:extLst>
          </p:cNvPr>
          <p:cNvPicPr>
            <a:picLocks noChangeAspect="1"/>
          </p:cNvPicPr>
          <p:nvPr/>
        </p:nvPicPr>
        <p:blipFill>
          <a:blip r:embed="rId2"/>
          <a:stretch>
            <a:fillRect/>
          </a:stretch>
        </p:blipFill>
        <p:spPr>
          <a:xfrm>
            <a:off x="337610" y="1436487"/>
            <a:ext cx="5270982" cy="3563481"/>
          </a:xfrm>
          <a:prstGeom prst="rect">
            <a:avLst/>
          </a:prstGeom>
        </p:spPr>
      </p:pic>
    </p:spTree>
    <p:extLst>
      <p:ext uri="{BB962C8B-B14F-4D97-AF65-F5344CB8AC3E}">
        <p14:creationId xmlns:p14="http://schemas.microsoft.com/office/powerpoint/2010/main" val="2349871584"/>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08355DB-D536-47A7-AD37-11E8094F3D68}"/>
              </a:ext>
            </a:extLst>
          </p:cNvPr>
          <p:cNvPicPr>
            <a:picLocks noChangeAspect="1"/>
          </p:cNvPicPr>
          <p:nvPr/>
        </p:nvPicPr>
        <p:blipFill>
          <a:blip r:embed="rId2"/>
          <a:stretch>
            <a:fillRect/>
          </a:stretch>
        </p:blipFill>
        <p:spPr>
          <a:xfrm>
            <a:off x="769834" y="764873"/>
            <a:ext cx="7594808" cy="4742467"/>
          </a:xfrm>
          <a:prstGeom prst="rect">
            <a:avLst/>
          </a:prstGeom>
        </p:spPr>
      </p:pic>
      <p:sp>
        <p:nvSpPr>
          <p:cNvPr id="7" name="Title 1"/>
          <p:cNvSpPr txBox="1">
            <a:spLocks/>
          </p:cNvSpPr>
          <p:nvPr/>
        </p:nvSpPr>
        <p:spPr bwMode="auto">
          <a:xfrm>
            <a:off x="368092" y="1137208"/>
            <a:ext cx="6486764" cy="507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4000" b="1" cap="all" baseline="0">
                <a:solidFill>
                  <a:srgbClr val="404040"/>
                </a:solidFill>
                <a:latin typeface="+mj-lt"/>
                <a:ea typeface="+mj-ea"/>
                <a:cs typeface="+mj-cs"/>
              </a:defRPr>
            </a:lvl1pPr>
            <a:lvl2pPr algn="l" rtl="0" fontAlgn="base">
              <a:spcBef>
                <a:spcPct val="0"/>
              </a:spcBef>
              <a:spcAft>
                <a:spcPct val="0"/>
              </a:spcAft>
              <a:defRPr sz="3600">
                <a:solidFill>
                  <a:srgbClr val="00AAA1"/>
                </a:solidFill>
                <a:latin typeface="Arial" charset="0"/>
              </a:defRPr>
            </a:lvl2pPr>
            <a:lvl3pPr algn="l" rtl="0" fontAlgn="base">
              <a:spcBef>
                <a:spcPct val="0"/>
              </a:spcBef>
              <a:spcAft>
                <a:spcPct val="0"/>
              </a:spcAft>
              <a:defRPr sz="3600">
                <a:solidFill>
                  <a:srgbClr val="00AAA1"/>
                </a:solidFill>
                <a:latin typeface="Arial" charset="0"/>
              </a:defRPr>
            </a:lvl3pPr>
            <a:lvl4pPr algn="l" rtl="0" fontAlgn="base">
              <a:spcBef>
                <a:spcPct val="0"/>
              </a:spcBef>
              <a:spcAft>
                <a:spcPct val="0"/>
              </a:spcAft>
              <a:defRPr sz="3600">
                <a:solidFill>
                  <a:srgbClr val="00AAA1"/>
                </a:solidFill>
                <a:latin typeface="Arial" charset="0"/>
              </a:defRPr>
            </a:lvl4pPr>
            <a:lvl5pPr algn="l" rtl="0" fontAlgn="base">
              <a:spcBef>
                <a:spcPct val="0"/>
              </a:spcBef>
              <a:spcAft>
                <a:spcPct val="0"/>
              </a:spcAft>
              <a:defRPr sz="3600">
                <a:solidFill>
                  <a:srgbClr val="00AAA1"/>
                </a:solidFill>
                <a:latin typeface="Arial" charset="0"/>
              </a:defRPr>
            </a:lvl5pPr>
            <a:lvl6pPr marL="457200" algn="l" rtl="0" fontAlgn="base">
              <a:spcBef>
                <a:spcPct val="0"/>
              </a:spcBef>
              <a:spcAft>
                <a:spcPct val="0"/>
              </a:spcAft>
              <a:defRPr sz="3600">
                <a:solidFill>
                  <a:srgbClr val="00AAA1"/>
                </a:solidFill>
                <a:latin typeface="Arial" charset="0"/>
              </a:defRPr>
            </a:lvl6pPr>
            <a:lvl7pPr marL="914400" algn="l" rtl="0" fontAlgn="base">
              <a:spcBef>
                <a:spcPct val="0"/>
              </a:spcBef>
              <a:spcAft>
                <a:spcPct val="0"/>
              </a:spcAft>
              <a:defRPr sz="3600">
                <a:solidFill>
                  <a:srgbClr val="00AAA1"/>
                </a:solidFill>
                <a:latin typeface="Arial" charset="0"/>
              </a:defRPr>
            </a:lvl7pPr>
            <a:lvl8pPr marL="1371600" algn="l" rtl="0" fontAlgn="base">
              <a:spcBef>
                <a:spcPct val="0"/>
              </a:spcBef>
              <a:spcAft>
                <a:spcPct val="0"/>
              </a:spcAft>
              <a:defRPr sz="3600">
                <a:solidFill>
                  <a:srgbClr val="00AAA1"/>
                </a:solidFill>
                <a:latin typeface="Arial" charset="0"/>
              </a:defRPr>
            </a:lvl8pPr>
            <a:lvl9pPr marL="1828800" algn="l" rtl="0" fontAlgn="base">
              <a:spcBef>
                <a:spcPct val="0"/>
              </a:spcBef>
              <a:spcAft>
                <a:spcPct val="0"/>
              </a:spcAft>
              <a:defRPr sz="3600">
                <a:solidFill>
                  <a:srgbClr val="00AAA1"/>
                </a:solidFill>
                <a:latin typeface="Arial" charset="0"/>
              </a:defRPr>
            </a:lvl9pPr>
          </a:lstStyle>
          <a:p>
            <a:pPr algn="ctr">
              <a:defRPr/>
            </a:pPr>
            <a:endParaRPr lang="en-AU" sz="6600" dirty="0">
              <a:solidFill>
                <a:schemeClr val="bg1"/>
              </a:solidFill>
            </a:endParaRPr>
          </a:p>
        </p:txBody>
      </p:sp>
      <p:sp>
        <p:nvSpPr>
          <p:cNvPr id="3" name="Rectangle 2"/>
          <p:cNvSpPr/>
          <p:nvPr/>
        </p:nvSpPr>
        <p:spPr>
          <a:xfrm>
            <a:off x="722313" y="2227009"/>
            <a:ext cx="7723761" cy="707886"/>
          </a:xfrm>
          <a:prstGeom prst="rect">
            <a:avLst/>
          </a:prstGeom>
        </p:spPr>
        <p:txBody>
          <a:bodyPr wrap="square">
            <a:spAutoFit/>
          </a:bodyPr>
          <a:lstStyle/>
          <a:p>
            <a:pPr algn="ctr">
              <a:defRPr/>
            </a:pPr>
            <a:r>
              <a:rPr lang="en-AU" sz="4000" dirty="0">
                <a:solidFill>
                  <a:schemeClr val="bg1"/>
                </a:solidFill>
              </a:rPr>
              <a:t>Habitat availability</a:t>
            </a:r>
          </a:p>
        </p:txBody>
      </p:sp>
    </p:spTree>
    <p:extLst>
      <p:ext uri="{BB962C8B-B14F-4D97-AF65-F5344CB8AC3E}">
        <p14:creationId xmlns:p14="http://schemas.microsoft.com/office/powerpoint/2010/main" val="6130430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20D5F-85E5-4E93-B8FE-6827F55CC93E}"/>
              </a:ext>
            </a:extLst>
          </p:cNvPr>
          <p:cNvSpPr>
            <a:spLocks noGrp="1"/>
          </p:cNvSpPr>
          <p:nvPr>
            <p:ph type="title"/>
          </p:nvPr>
        </p:nvSpPr>
        <p:spPr>
          <a:xfrm>
            <a:off x="409989" y="296759"/>
            <a:ext cx="7886700" cy="907083"/>
          </a:xfrm>
        </p:spPr>
        <p:txBody>
          <a:bodyPr/>
          <a:lstStyle/>
          <a:p>
            <a:r>
              <a:rPr lang="en-AU" dirty="0">
                <a:solidFill>
                  <a:srgbClr val="627D62"/>
                </a:solidFill>
              </a:rPr>
              <a:t>Australian water storage levels</a:t>
            </a:r>
            <a:endParaRPr lang="en-AU" dirty="0"/>
          </a:p>
        </p:txBody>
      </p:sp>
      <p:sp>
        <p:nvSpPr>
          <p:cNvPr id="4" name="Slide Number Placeholder 3">
            <a:extLst>
              <a:ext uri="{FF2B5EF4-FFF2-40B4-BE49-F238E27FC236}">
                <a16:creationId xmlns:a16="http://schemas.microsoft.com/office/drawing/2014/main" id="{4443490B-224A-4FCC-9092-A0DE6A439478}"/>
              </a:ext>
            </a:extLst>
          </p:cNvPr>
          <p:cNvSpPr>
            <a:spLocks noGrp="1"/>
          </p:cNvSpPr>
          <p:nvPr>
            <p:ph type="sldNum" sz="quarter" idx="12"/>
          </p:nvPr>
        </p:nvSpPr>
        <p:spPr/>
        <p:txBody>
          <a:bodyPr/>
          <a:lstStyle/>
          <a:p>
            <a:fld id="{E1A6097A-715C-4A56-B015-1592610351D8}" type="slidenum">
              <a:rPr lang="en-AU" smtClean="0"/>
              <a:pPr/>
              <a:t>17</a:t>
            </a:fld>
            <a:endParaRPr lang="en-AU" dirty="0"/>
          </a:p>
        </p:txBody>
      </p:sp>
      <p:pic>
        <p:nvPicPr>
          <p:cNvPr id="6" name="Picture 5">
            <a:extLst>
              <a:ext uri="{FF2B5EF4-FFF2-40B4-BE49-F238E27FC236}">
                <a16:creationId xmlns:a16="http://schemas.microsoft.com/office/drawing/2014/main" id="{5203B09E-3AF0-4671-AE3A-0F2DF76813DE}"/>
              </a:ext>
            </a:extLst>
          </p:cNvPr>
          <p:cNvPicPr>
            <a:picLocks noChangeAspect="1"/>
          </p:cNvPicPr>
          <p:nvPr/>
        </p:nvPicPr>
        <p:blipFill>
          <a:blip r:embed="rId2"/>
          <a:stretch>
            <a:fillRect/>
          </a:stretch>
        </p:blipFill>
        <p:spPr>
          <a:xfrm>
            <a:off x="3710439" y="1445315"/>
            <a:ext cx="5175558" cy="2172944"/>
          </a:xfrm>
          <a:prstGeom prst="rect">
            <a:avLst/>
          </a:prstGeom>
        </p:spPr>
      </p:pic>
      <p:sp>
        <p:nvSpPr>
          <p:cNvPr id="8" name="TextBox 7">
            <a:extLst>
              <a:ext uri="{FF2B5EF4-FFF2-40B4-BE49-F238E27FC236}">
                <a16:creationId xmlns:a16="http://schemas.microsoft.com/office/drawing/2014/main" id="{14D99492-1830-4E50-9ED0-C388C36D686E}"/>
              </a:ext>
            </a:extLst>
          </p:cNvPr>
          <p:cNvSpPr txBox="1"/>
          <p:nvPr/>
        </p:nvSpPr>
        <p:spPr>
          <a:xfrm>
            <a:off x="409989" y="1203842"/>
            <a:ext cx="3187976" cy="5555367"/>
          </a:xfrm>
          <a:prstGeom prst="rect">
            <a:avLst/>
          </a:prstGeom>
          <a:noFill/>
        </p:spPr>
        <p:txBody>
          <a:bodyPr wrap="square" rtlCol="0">
            <a:spAutoFit/>
          </a:bodyPr>
          <a:lstStyle/>
          <a:p>
            <a:pPr marL="285750" lvl="0" indent="-285750">
              <a:spcAft>
                <a:spcPts val="600"/>
              </a:spcAft>
              <a:buFont typeface="Arial" panose="020B0604020202020204" pitchFamily="34" charset="0"/>
              <a:buChar char="•"/>
              <a:defRPr/>
            </a:pPr>
            <a:r>
              <a:rPr lang="en-AU" sz="1600" dirty="0">
                <a:solidFill>
                  <a:srgbClr val="000000"/>
                </a:solidFill>
              </a:rPr>
              <a:t>Water storage levels provide an indicator of the availability of waterbird habitat and waterflows through feeder systems.</a:t>
            </a:r>
          </a:p>
          <a:p>
            <a:pPr marL="285750" lvl="0" indent="-285750">
              <a:spcAft>
                <a:spcPts val="600"/>
              </a:spcAft>
              <a:buFont typeface="Arial" panose="020B0604020202020204" pitchFamily="34" charset="0"/>
              <a:buChar char="•"/>
              <a:defRPr/>
            </a:pPr>
            <a:endParaRPr lang="en-AU" sz="1200" dirty="0">
              <a:solidFill>
                <a:srgbClr val="000000"/>
              </a:solidFill>
            </a:endParaRPr>
          </a:p>
          <a:p>
            <a:pPr marL="285750" lvl="0" indent="-285750">
              <a:spcAft>
                <a:spcPts val="600"/>
              </a:spcAft>
              <a:buFont typeface="Arial" panose="020B0604020202020204" pitchFamily="34" charset="0"/>
              <a:buChar char="•"/>
              <a:defRPr/>
            </a:pPr>
            <a:r>
              <a:rPr lang="en-AU" sz="1600" dirty="0">
                <a:solidFill>
                  <a:srgbClr val="000000"/>
                </a:solidFill>
              </a:rPr>
              <a:t>In 2019, Australia’s water storages declined in volume by 7.9% from the same time last year, from 55.5% to 47.6%.  </a:t>
            </a:r>
          </a:p>
          <a:p>
            <a:pPr marL="285750" lvl="0" indent="-285750">
              <a:spcAft>
                <a:spcPts val="600"/>
              </a:spcAft>
              <a:buFont typeface="Arial" panose="020B0604020202020204" pitchFamily="34" charset="0"/>
              <a:buChar char="•"/>
              <a:defRPr/>
            </a:pPr>
            <a:endParaRPr lang="en-AU" sz="1600" dirty="0">
              <a:solidFill>
                <a:srgbClr val="000000"/>
              </a:solidFill>
            </a:endParaRPr>
          </a:p>
          <a:p>
            <a:pPr lvl="0">
              <a:spcAft>
                <a:spcPts val="600"/>
              </a:spcAft>
              <a:defRPr/>
            </a:pPr>
            <a:endParaRPr lang="en-AU" sz="1600" dirty="0">
              <a:solidFill>
                <a:srgbClr val="000000"/>
              </a:solidFill>
            </a:endParaRPr>
          </a:p>
          <a:p>
            <a:pPr lvl="0">
              <a:spcAft>
                <a:spcPts val="600"/>
              </a:spcAft>
              <a:defRPr/>
            </a:pPr>
            <a:endParaRPr lang="en-AU" sz="1600" dirty="0">
              <a:solidFill>
                <a:srgbClr val="000000"/>
              </a:solidFill>
            </a:endParaRPr>
          </a:p>
          <a:p>
            <a:pPr lvl="0">
              <a:spcAft>
                <a:spcPts val="600"/>
              </a:spcAft>
              <a:defRPr/>
            </a:pPr>
            <a:endParaRPr lang="en-AU" sz="1600" dirty="0">
              <a:solidFill>
                <a:srgbClr val="000000"/>
              </a:solidFill>
            </a:endParaRPr>
          </a:p>
          <a:p>
            <a:pPr lvl="0">
              <a:spcAft>
                <a:spcPts val="600"/>
              </a:spcAft>
              <a:defRPr/>
            </a:pPr>
            <a:endParaRPr lang="en-AU" sz="1600" dirty="0">
              <a:solidFill>
                <a:srgbClr val="000000"/>
              </a:solidFill>
            </a:endParaRPr>
          </a:p>
          <a:p>
            <a:pPr lvl="0">
              <a:spcAft>
                <a:spcPts val="600"/>
              </a:spcAft>
              <a:defRPr/>
            </a:pPr>
            <a:endParaRPr lang="en-AU" sz="1600" dirty="0">
              <a:solidFill>
                <a:srgbClr val="000000"/>
              </a:solidFill>
            </a:endParaRPr>
          </a:p>
          <a:p>
            <a:pPr lvl="0">
              <a:spcAft>
                <a:spcPts val="600"/>
              </a:spcAft>
              <a:defRPr/>
            </a:pPr>
            <a:endParaRPr lang="en-AU" sz="1600" dirty="0">
              <a:solidFill>
                <a:srgbClr val="000000"/>
              </a:solidFill>
            </a:endParaRPr>
          </a:p>
          <a:p>
            <a:pPr lvl="0">
              <a:spcAft>
                <a:spcPts val="600"/>
              </a:spcAft>
              <a:defRPr/>
            </a:pPr>
            <a:endParaRPr lang="en-AU" sz="1600" dirty="0">
              <a:solidFill>
                <a:srgbClr val="000000"/>
              </a:solidFill>
            </a:endParaRPr>
          </a:p>
          <a:p>
            <a:pPr lvl="0">
              <a:spcAft>
                <a:spcPts val="600"/>
              </a:spcAft>
              <a:defRPr/>
            </a:pPr>
            <a:endParaRPr lang="en-AU" sz="1600" dirty="0">
              <a:solidFill>
                <a:srgbClr val="000000"/>
              </a:solidFill>
            </a:endParaRPr>
          </a:p>
        </p:txBody>
      </p:sp>
      <p:pic>
        <p:nvPicPr>
          <p:cNvPr id="11" name="Picture 10">
            <a:extLst>
              <a:ext uri="{FF2B5EF4-FFF2-40B4-BE49-F238E27FC236}">
                <a16:creationId xmlns:a16="http://schemas.microsoft.com/office/drawing/2014/main" id="{B14E9FB7-3565-45DF-A073-486F364813B8}"/>
              </a:ext>
            </a:extLst>
          </p:cNvPr>
          <p:cNvPicPr>
            <a:picLocks noChangeAspect="1"/>
          </p:cNvPicPr>
          <p:nvPr/>
        </p:nvPicPr>
        <p:blipFill>
          <a:blip r:embed="rId3"/>
          <a:stretch>
            <a:fillRect/>
          </a:stretch>
        </p:blipFill>
        <p:spPr>
          <a:xfrm>
            <a:off x="3710439" y="4057035"/>
            <a:ext cx="5146888" cy="2379316"/>
          </a:xfrm>
          <a:prstGeom prst="rect">
            <a:avLst/>
          </a:prstGeom>
        </p:spPr>
      </p:pic>
      <p:sp>
        <p:nvSpPr>
          <p:cNvPr id="7" name="Oval 6">
            <a:extLst>
              <a:ext uri="{FF2B5EF4-FFF2-40B4-BE49-F238E27FC236}">
                <a16:creationId xmlns:a16="http://schemas.microsoft.com/office/drawing/2014/main" id="{4CA95889-A0FD-4941-90B0-660939730345}"/>
              </a:ext>
            </a:extLst>
          </p:cNvPr>
          <p:cNvSpPr/>
          <p:nvPr/>
        </p:nvSpPr>
        <p:spPr>
          <a:xfrm rot="5400000" flipV="1">
            <a:off x="4244425" y="5115856"/>
            <a:ext cx="1213757" cy="995929"/>
          </a:xfrm>
          <a:prstGeom prst="ellipse">
            <a:avLst/>
          </a:prstGeom>
          <a:solidFill>
            <a:schemeClr val="accent1">
              <a:alpha val="35000"/>
            </a:schemeClr>
          </a:solidFill>
          <a:ln>
            <a:solidFill>
              <a:schemeClr val="accent1">
                <a:shade val="50000"/>
                <a:alpha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9" name="Oval 8">
            <a:extLst>
              <a:ext uri="{FF2B5EF4-FFF2-40B4-BE49-F238E27FC236}">
                <a16:creationId xmlns:a16="http://schemas.microsoft.com/office/drawing/2014/main" id="{B8217764-D3A3-4178-82AA-628CE23A8333}"/>
              </a:ext>
            </a:extLst>
          </p:cNvPr>
          <p:cNvSpPr/>
          <p:nvPr/>
        </p:nvSpPr>
        <p:spPr>
          <a:xfrm rot="5400000" flipV="1">
            <a:off x="7658325" y="5102737"/>
            <a:ext cx="1402077" cy="995929"/>
          </a:xfrm>
          <a:prstGeom prst="ellipse">
            <a:avLst/>
          </a:prstGeom>
          <a:solidFill>
            <a:schemeClr val="accent1">
              <a:alpha val="35000"/>
            </a:schemeClr>
          </a:solidFill>
          <a:ln>
            <a:solidFill>
              <a:schemeClr val="accent1">
                <a:shade val="50000"/>
                <a:alpha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2239116582"/>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0993" y="16139"/>
            <a:ext cx="7886700" cy="1325563"/>
          </a:xfrm>
          <a:noFill/>
        </p:spPr>
        <p:txBody>
          <a:bodyPr/>
          <a:lstStyle/>
          <a:p>
            <a:r>
              <a:rPr lang="en-AU" dirty="0">
                <a:solidFill>
                  <a:srgbClr val="627D62"/>
                </a:solidFill>
              </a:rPr>
              <a:t>Victorian water storage levels</a:t>
            </a:r>
          </a:p>
        </p:txBody>
      </p:sp>
      <p:sp>
        <p:nvSpPr>
          <p:cNvPr id="6" name="Content Placeholder 5">
            <a:extLst>
              <a:ext uri="{FF2B5EF4-FFF2-40B4-BE49-F238E27FC236}">
                <a16:creationId xmlns:a16="http://schemas.microsoft.com/office/drawing/2014/main" id="{11FF9947-5E21-429A-9CA4-5736D2CD43F2}"/>
              </a:ext>
            </a:extLst>
          </p:cNvPr>
          <p:cNvSpPr>
            <a:spLocks noGrp="1"/>
          </p:cNvSpPr>
          <p:nvPr>
            <p:ph sz="half" idx="1"/>
          </p:nvPr>
        </p:nvSpPr>
        <p:spPr>
          <a:xfrm>
            <a:off x="410994" y="1166397"/>
            <a:ext cx="3435450" cy="5303682"/>
          </a:xfrm>
        </p:spPr>
        <p:txBody>
          <a:bodyPr>
            <a:normAutofit/>
          </a:bodyPr>
          <a:lstStyle/>
          <a:p>
            <a:pPr defTabSz="914400">
              <a:lnSpc>
                <a:spcPct val="100000"/>
              </a:lnSpc>
              <a:spcBef>
                <a:spcPts val="0"/>
              </a:spcBef>
              <a:spcAft>
                <a:spcPts val="600"/>
              </a:spcAft>
              <a:defRPr/>
            </a:pPr>
            <a:r>
              <a:rPr lang="en-AU" sz="1600" dirty="0">
                <a:solidFill>
                  <a:srgbClr val="000000"/>
                </a:solidFill>
              </a:rPr>
              <a:t>The total (Melbourne and Regional) Victorian water storage levels are currently at 50.2%.</a:t>
            </a:r>
          </a:p>
          <a:p>
            <a:pPr defTabSz="914400">
              <a:lnSpc>
                <a:spcPct val="100000"/>
              </a:lnSpc>
              <a:spcBef>
                <a:spcPts val="0"/>
              </a:spcBef>
              <a:spcAft>
                <a:spcPts val="600"/>
              </a:spcAft>
              <a:defRPr/>
            </a:pPr>
            <a:endParaRPr lang="en-AU" sz="1200" dirty="0">
              <a:solidFill>
                <a:srgbClr val="000000"/>
              </a:solidFill>
            </a:endParaRPr>
          </a:p>
          <a:p>
            <a:pPr defTabSz="914400">
              <a:lnSpc>
                <a:spcPct val="100000"/>
              </a:lnSpc>
              <a:spcBef>
                <a:spcPts val="0"/>
              </a:spcBef>
              <a:spcAft>
                <a:spcPts val="600"/>
              </a:spcAft>
              <a:defRPr/>
            </a:pPr>
            <a:r>
              <a:rPr lang="en-AU" sz="1600" dirty="0">
                <a:solidFill>
                  <a:srgbClr val="000000"/>
                </a:solidFill>
              </a:rPr>
              <a:t>Storage levels have decreased by 10.1% from the same time last year.</a:t>
            </a:r>
          </a:p>
          <a:p>
            <a:pPr defTabSz="914400">
              <a:lnSpc>
                <a:spcPct val="100000"/>
              </a:lnSpc>
              <a:spcBef>
                <a:spcPts val="0"/>
              </a:spcBef>
              <a:spcAft>
                <a:spcPts val="600"/>
              </a:spcAft>
              <a:defRPr/>
            </a:pPr>
            <a:endParaRPr lang="en-AU" sz="1600" dirty="0">
              <a:solidFill>
                <a:srgbClr val="000000"/>
              </a:solidFill>
            </a:endParaRPr>
          </a:p>
          <a:p>
            <a:pPr marL="0" lvl="0" indent="0" defTabSz="914400">
              <a:lnSpc>
                <a:spcPct val="100000"/>
              </a:lnSpc>
              <a:spcBef>
                <a:spcPts val="0"/>
              </a:spcBef>
              <a:spcAft>
                <a:spcPts val="600"/>
              </a:spcAft>
              <a:buNone/>
              <a:defRPr/>
            </a:pPr>
            <a:endParaRPr lang="en-AU" sz="1600" dirty="0">
              <a:solidFill>
                <a:srgbClr val="000000"/>
              </a:solidFill>
            </a:endParaRPr>
          </a:p>
          <a:p>
            <a:pPr marL="0" lvl="0" indent="0" defTabSz="914400">
              <a:lnSpc>
                <a:spcPct val="100000"/>
              </a:lnSpc>
              <a:spcBef>
                <a:spcPts val="0"/>
              </a:spcBef>
              <a:buNone/>
              <a:defRPr/>
            </a:pPr>
            <a:endParaRPr lang="en-AU" sz="1400" dirty="0">
              <a:solidFill>
                <a:prstClr val="black"/>
              </a:solidFill>
            </a:endParaRPr>
          </a:p>
          <a:p>
            <a:endParaRPr lang="en-AU" dirty="0"/>
          </a:p>
        </p:txBody>
      </p:sp>
      <p:sp>
        <p:nvSpPr>
          <p:cNvPr id="5" name="Slide Number Placeholder 4"/>
          <p:cNvSpPr>
            <a:spLocks noGrp="1"/>
          </p:cNvSpPr>
          <p:nvPr>
            <p:ph type="sldNum" sz="quarter" idx="12"/>
          </p:nvPr>
        </p:nvSpPr>
        <p:spPr>
          <a:xfrm>
            <a:off x="8046732" y="6176963"/>
            <a:ext cx="589291" cy="365125"/>
          </a:xfrm>
        </p:spPr>
        <p:txBody>
          <a:bodyPr/>
          <a:lstStyle/>
          <a:p>
            <a:fld id="{E1A6097A-715C-4A56-B015-1592610351D8}" type="slidenum">
              <a:rPr lang="en-AU" sz="1000" smtClean="0"/>
              <a:pPr/>
              <a:t>18</a:t>
            </a:fld>
            <a:endParaRPr lang="en-AU" sz="1000" dirty="0"/>
          </a:p>
        </p:txBody>
      </p:sp>
      <p:sp>
        <p:nvSpPr>
          <p:cNvPr id="7" name="Rectangle 6">
            <a:extLst>
              <a:ext uri="{FF2B5EF4-FFF2-40B4-BE49-F238E27FC236}">
                <a16:creationId xmlns:a16="http://schemas.microsoft.com/office/drawing/2014/main" id="{DD0AFCE1-1E60-41CB-AF8D-D60A14204468}"/>
              </a:ext>
            </a:extLst>
          </p:cNvPr>
          <p:cNvSpPr/>
          <p:nvPr/>
        </p:nvSpPr>
        <p:spPr>
          <a:xfrm>
            <a:off x="-2157757" y="5146965"/>
            <a:ext cx="8731341" cy="369332"/>
          </a:xfrm>
          <a:prstGeom prst="rect">
            <a:avLst/>
          </a:prstGeom>
        </p:spPr>
        <p:txBody>
          <a:bodyPr wrap="square">
            <a:spAutoFit/>
          </a:bodyPr>
          <a:lstStyle/>
          <a:p>
            <a:pPr lvl="0">
              <a:spcAft>
                <a:spcPts val="600"/>
              </a:spcAft>
              <a:defRPr/>
            </a:pPr>
            <a:endParaRPr lang="en-AU" dirty="0">
              <a:solidFill>
                <a:srgbClr val="000000"/>
              </a:solidFill>
            </a:endParaRPr>
          </a:p>
        </p:txBody>
      </p:sp>
      <p:sp>
        <p:nvSpPr>
          <p:cNvPr id="12" name="Rectangle 11">
            <a:extLst>
              <a:ext uri="{FF2B5EF4-FFF2-40B4-BE49-F238E27FC236}">
                <a16:creationId xmlns:a16="http://schemas.microsoft.com/office/drawing/2014/main" id="{32EDA4C3-B1B7-443F-98E5-95E0D5C6AC7E}"/>
              </a:ext>
            </a:extLst>
          </p:cNvPr>
          <p:cNvSpPr/>
          <p:nvPr/>
        </p:nvSpPr>
        <p:spPr>
          <a:xfrm>
            <a:off x="448940" y="6529806"/>
            <a:ext cx="1758973" cy="261610"/>
          </a:xfrm>
          <a:prstGeom prst="rect">
            <a:avLst/>
          </a:prstGeom>
        </p:spPr>
        <p:txBody>
          <a:bodyPr wrap="square">
            <a:spAutoFit/>
          </a:bodyPr>
          <a:lstStyle/>
          <a:p>
            <a:pPr eaLnBrk="1" hangingPunct="1">
              <a:defRPr/>
            </a:pPr>
            <a:r>
              <a:rPr lang="en-AU" sz="1100" b="1" i="1" dirty="0">
                <a:solidFill>
                  <a:schemeClr val="tx1">
                    <a:lumMod val="50000"/>
                  </a:schemeClr>
                </a:solidFill>
              </a:rPr>
              <a:t>Source: www.bom.gov.au </a:t>
            </a:r>
          </a:p>
        </p:txBody>
      </p:sp>
      <p:pic>
        <p:nvPicPr>
          <p:cNvPr id="4" name="Picture 3">
            <a:extLst>
              <a:ext uri="{FF2B5EF4-FFF2-40B4-BE49-F238E27FC236}">
                <a16:creationId xmlns:a16="http://schemas.microsoft.com/office/drawing/2014/main" id="{84702B67-FABE-4118-81F4-803ED76AEBA1}"/>
              </a:ext>
            </a:extLst>
          </p:cNvPr>
          <p:cNvPicPr>
            <a:picLocks noChangeAspect="1"/>
          </p:cNvPicPr>
          <p:nvPr/>
        </p:nvPicPr>
        <p:blipFill>
          <a:blip r:embed="rId2"/>
          <a:stretch>
            <a:fillRect/>
          </a:stretch>
        </p:blipFill>
        <p:spPr>
          <a:xfrm>
            <a:off x="4111194" y="3258872"/>
            <a:ext cx="4933950" cy="2257425"/>
          </a:xfrm>
          <a:prstGeom prst="rect">
            <a:avLst/>
          </a:prstGeom>
        </p:spPr>
      </p:pic>
      <p:pic>
        <p:nvPicPr>
          <p:cNvPr id="14" name="Picture 13">
            <a:extLst>
              <a:ext uri="{FF2B5EF4-FFF2-40B4-BE49-F238E27FC236}">
                <a16:creationId xmlns:a16="http://schemas.microsoft.com/office/drawing/2014/main" id="{A8B7DD44-66B4-45E6-8E7E-EFC1E3B3B058}"/>
              </a:ext>
            </a:extLst>
          </p:cNvPr>
          <p:cNvPicPr>
            <a:picLocks noChangeAspect="1"/>
          </p:cNvPicPr>
          <p:nvPr/>
        </p:nvPicPr>
        <p:blipFill>
          <a:blip r:embed="rId3"/>
          <a:stretch>
            <a:fillRect/>
          </a:stretch>
        </p:blipFill>
        <p:spPr>
          <a:xfrm>
            <a:off x="4111194" y="1129910"/>
            <a:ext cx="4933950" cy="2066925"/>
          </a:xfrm>
          <a:prstGeom prst="rect">
            <a:avLst/>
          </a:prstGeom>
        </p:spPr>
      </p:pic>
      <p:sp>
        <p:nvSpPr>
          <p:cNvPr id="9" name="Oval 8">
            <a:extLst>
              <a:ext uri="{FF2B5EF4-FFF2-40B4-BE49-F238E27FC236}">
                <a16:creationId xmlns:a16="http://schemas.microsoft.com/office/drawing/2014/main" id="{8BAE72EB-B079-44F3-9C46-72B0524AE748}"/>
              </a:ext>
            </a:extLst>
          </p:cNvPr>
          <p:cNvSpPr/>
          <p:nvPr/>
        </p:nvSpPr>
        <p:spPr>
          <a:xfrm rot="5400000" flipV="1">
            <a:off x="4603135" y="4281467"/>
            <a:ext cx="1213757" cy="995929"/>
          </a:xfrm>
          <a:prstGeom prst="ellipse">
            <a:avLst/>
          </a:prstGeom>
          <a:solidFill>
            <a:schemeClr val="accent1">
              <a:alpha val="35000"/>
            </a:schemeClr>
          </a:solidFill>
          <a:ln>
            <a:solidFill>
              <a:schemeClr val="accent1">
                <a:shade val="50000"/>
                <a:alpha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0" name="Oval 9">
            <a:extLst>
              <a:ext uri="{FF2B5EF4-FFF2-40B4-BE49-F238E27FC236}">
                <a16:creationId xmlns:a16="http://schemas.microsoft.com/office/drawing/2014/main" id="{C5A3D819-FD90-4FB8-A309-23E3A01D505C}"/>
              </a:ext>
            </a:extLst>
          </p:cNvPr>
          <p:cNvSpPr/>
          <p:nvPr/>
        </p:nvSpPr>
        <p:spPr>
          <a:xfrm rot="5400000" flipV="1">
            <a:off x="7896185" y="4237351"/>
            <a:ext cx="1301990" cy="995929"/>
          </a:xfrm>
          <a:prstGeom prst="ellipse">
            <a:avLst/>
          </a:prstGeom>
          <a:solidFill>
            <a:schemeClr val="accent1">
              <a:alpha val="35000"/>
            </a:schemeClr>
          </a:solidFill>
          <a:ln>
            <a:solidFill>
              <a:schemeClr val="accent1">
                <a:shade val="50000"/>
                <a:alpha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1670822705"/>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325" y="253002"/>
            <a:ext cx="5342007" cy="922077"/>
          </a:xfrm>
          <a:noFill/>
        </p:spPr>
        <p:txBody>
          <a:bodyPr>
            <a:noAutofit/>
          </a:bodyPr>
          <a:lstStyle/>
          <a:p>
            <a:r>
              <a:rPr lang="en-AU" dirty="0">
                <a:solidFill>
                  <a:srgbClr val="627D62"/>
                </a:solidFill>
              </a:rPr>
              <a:t>Murray-Darling Basin water </a:t>
            </a:r>
            <a:br>
              <a:rPr lang="en-AU" dirty="0">
                <a:solidFill>
                  <a:srgbClr val="627D62"/>
                </a:solidFill>
              </a:rPr>
            </a:br>
            <a:r>
              <a:rPr lang="en-AU" dirty="0">
                <a:solidFill>
                  <a:srgbClr val="627D62"/>
                </a:solidFill>
              </a:rPr>
              <a:t>storage levels</a:t>
            </a:r>
          </a:p>
        </p:txBody>
      </p:sp>
      <p:sp>
        <p:nvSpPr>
          <p:cNvPr id="4" name="Content Placeholder 3">
            <a:extLst>
              <a:ext uri="{FF2B5EF4-FFF2-40B4-BE49-F238E27FC236}">
                <a16:creationId xmlns:a16="http://schemas.microsoft.com/office/drawing/2014/main" id="{8E8F019A-3CFF-4DA2-B362-7AB748B0BFED}"/>
              </a:ext>
            </a:extLst>
          </p:cNvPr>
          <p:cNvSpPr>
            <a:spLocks noGrp="1"/>
          </p:cNvSpPr>
          <p:nvPr>
            <p:ph sz="half" idx="1"/>
          </p:nvPr>
        </p:nvSpPr>
        <p:spPr>
          <a:xfrm>
            <a:off x="314325" y="1349196"/>
            <a:ext cx="3886200" cy="4351338"/>
          </a:xfrm>
        </p:spPr>
        <p:txBody>
          <a:bodyPr>
            <a:normAutofit fontScale="92500" lnSpcReduction="10000"/>
          </a:bodyPr>
          <a:lstStyle/>
          <a:p>
            <a:pPr marL="0" indent="0">
              <a:buNone/>
            </a:pPr>
            <a:r>
              <a:rPr lang="en-AU" sz="1600" dirty="0"/>
              <a:t>The Murray–Darling Basin is </a:t>
            </a:r>
            <a:r>
              <a:rPr lang="en-AU" sz="1600" dirty="0">
                <a:solidFill>
                  <a:srgbClr val="000000"/>
                </a:solidFill>
              </a:rPr>
              <a:t>a critical area for waterfowl production and</a:t>
            </a:r>
            <a:r>
              <a:rPr lang="en-AU" sz="1600" dirty="0"/>
              <a:t> Australia’s most developed river basin (240 dams storing 29,893 GL).</a:t>
            </a:r>
          </a:p>
          <a:p>
            <a:pPr marL="0" indent="0">
              <a:buNone/>
            </a:pPr>
            <a:r>
              <a:rPr lang="en-AU" sz="2400" dirty="0"/>
              <a:t> </a:t>
            </a:r>
          </a:p>
          <a:p>
            <a:r>
              <a:rPr lang="en-AU" sz="1600" dirty="0">
                <a:solidFill>
                  <a:srgbClr val="000000"/>
                </a:solidFill>
              </a:rPr>
              <a:t>Storage systems in the MDB are at 37.2 % of capacity, which is 12.4% lower than at the same time last year and 32.7% lower than in 2017.  </a:t>
            </a:r>
          </a:p>
          <a:p>
            <a:endParaRPr lang="en-AU" sz="1300" dirty="0">
              <a:solidFill>
                <a:srgbClr val="000000"/>
              </a:solidFill>
            </a:endParaRPr>
          </a:p>
          <a:p>
            <a:r>
              <a:rPr lang="en-AU" sz="1600" dirty="0">
                <a:solidFill>
                  <a:srgbClr val="000000"/>
                </a:solidFill>
              </a:rPr>
              <a:t>Storages volumes in the northern MDB continue to decline, reaching a combined volume in mid-November of 6.7% of capacity, which is 1.6% lower than at the lowest point during the Millennium Drought.  </a:t>
            </a:r>
          </a:p>
          <a:p>
            <a:endParaRPr lang="en-AU" sz="1300" dirty="0">
              <a:solidFill>
                <a:srgbClr val="000000"/>
              </a:solidFill>
            </a:endParaRPr>
          </a:p>
          <a:p>
            <a:r>
              <a:rPr lang="en-AU" sz="1600" dirty="0">
                <a:solidFill>
                  <a:srgbClr val="000000"/>
                </a:solidFill>
              </a:rPr>
              <a:t>Storage volumes in the southern MDB were at 46.7% of capacity at 18 November.</a:t>
            </a:r>
          </a:p>
          <a:p>
            <a:pPr marL="285750" indent="-285750">
              <a:defRPr/>
            </a:pPr>
            <a:endParaRPr lang="en-AU" sz="2400" dirty="0">
              <a:solidFill>
                <a:srgbClr val="000000"/>
              </a:solidFill>
            </a:endParaRPr>
          </a:p>
          <a:p>
            <a:endParaRPr lang="en-AU" dirty="0"/>
          </a:p>
        </p:txBody>
      </p:sp>
      <p:sp>
        <p:nvSpPr>
          <p:cNvPr id="5" name="Slide Number Placeholder 4"/>
          <p:cNvSpPr>
            <a:spLocks noGrp="1"/>
          </p:cNvSpPr>
          <p:nvPr>
            <p:ph type="sldNum" sz="quarter" idx="12"/>
          </p:nvPr>
        </p:nvSpPr>
        <p:spPr/>
        <p:txBody>
          <a:bodyPr/>
          <a:lstStyle/>
          <a:p>
            <a:fld id="{E1A6097A-715C-4A56-B015-1592610351D8}" type="slidenum">
              <a:rPr lang="en-AU" sz="1000" smtClean="0"/>
              <a:pPr/>
              <a:t>19</a:t>
            </a:fld>
            <a:endParaRPr lang="en-AU" sz="1000" dirty="0"/>
          </a:p>
        </p:txBody>
      </p:sp>
      <p:sp>
        <p:nvSpPr>
          <p:cNvPr id="9" name="Rectangle 8">
            <a:extLst>
              <a:ext uri="{FF2B5EF4-FFF2-40B4-BE49-F238E27FC236}">
                <a16:creationId xmlns:a16="http://schemas.microsoft.com/office/drawing/2014/main" id="{D1200580-A782-4F54-B976-EBC00CF6FA34}"/>
              </a:ext>
            </a:extLst>
          </p:cNvPr>
          <p:cNvSpPr/>
          <p:nvPr/>
        </p:nvSpPr>
        <p:spPr>
          <a:xfrm>
            <a:off x="5281" y="6554958"/>
            <a:ext cx="1758973" cy="261610"/>
          </a:xfrm>
          <a:prstGeom prst="rect">
            <a:avLst/>
          </a:prstGeom>
        </p:spPr>
        <p:txBody>
          <a:bodyPr wrap="square">
            <a:spAutoFit/>
          </a:bodyPr>
          <a:lstStyle/>
          <a:p>
            <a:pPr eaLnBrk="1" hangingPunct="1">
              <a:defRPr/>
            </a:pPr>
            <a:r>
              <a:rPr lang="en-AU" sz="1100" b="1" i="1" dirty="0">
                <a:solidFill>
                  <a:schemeClr val="tx1">
                    <a:lumMod val="50000"/>
                  </a:schemeClr>
                </a:solidFill>
              </a:rPr>
              <a:t>Source: www.bom.gov.au </a:t>
            </a:r>
          </a:p>
        </p:txBody>
      </p:sp>
      <p:pic>
        <p:nvPicPr>
          <p:cNvPr id="6" name="Picture 5">
            <a:extLst>
              <a:ext uri="{FF2B5EF4-FFF2-40B4-BE49-F238E27FC236}">
                <a16:creationId xmlns:a16="http://schemas.microsoft.com/office/drawing/2014/main" id="{E4C14774-76D2-4621-B884-33E7D9F25431}"/>
              </a:ext>
            </a:extLst>
          </p:cNvPr>
          <p:cNvPicPr>
            <a:picLocks noChangeAspect="1"/>
          </p:cNvPicPr>
          <p:nvPr/>
        </p:nvPicPr>
        <p:blipFill>
          <a:blip r:embed="rId2"/>
          <a:stretch>
            <a:fillRect/>
          </a:stretch>
        </p:blipFill>
        <p:spPr>
          <a:xfrm>
            <a:off x="4238625" y="3249682"/>
            <a:ext cx="4905375" cy="2266950"/>
          </a:xfrm>
          <a:prstGeom prst="rect">
            <a:avLst/>
          </a:prstGeom>
        </p:spPr>
      </p:pic>
      <p:pic>
        <p:nvPicPr>
          <p:cNvPr id="12" name="Picture 11">
            <a:extLst>
              <a:ext uri="{FF2B5EF4-FFF2-40B4-BE49-F238E27FC236}">
                <a16:creationId xmlns:a16="http://schemas.microsoft.com/office/drawing/2014/main" id="{C3DCBE30-B0CE-4978-9097-9F785B932CD4}"/>
              </a:ext>
            </a:extLst>
          </p:cNvPr>
          <p:cNvPicPr>
            <a:picLocks noChangeAspect="1"/>
          </p:cNvPicPr>
          <p:nvPr/>
        </p:nvPicPr>
        <p:blipFill>
          <a:blip r:embed="rId3"/>
          <a:stretch>
            <a:fillRect/>
          </a:stretch>
        </p:blipFill>
        <p:spPr>
          <a:xfrm>
            <a:off x="4200525" y="1086870"/>
            <a:ext cx="4943475" cy="2085975"/>
          </a:xfrm>
          <a:prstGeom prst="rect">
            <a:avLst/>
          </a:prstGeom>
        </p:spPr>
      </p:pic>
      <p:sp>
        <p:nvSpPr>
          <p:cNvPr id="8" name="Oval 7">
            <a:extLst>
              <a:ext uri="{FF2B5EF4-FFF2-40B4-BE49-F238E27FC236}">
                <a16:creationId xmlns:a16="http://schemas.microsoft.com/office/drawing/2014/main" id="{75F0EEBA-1CC3-46CE-84FF-12B08887FA85}"/>
              </a:ext>
            </a:extLst>
          </p:cNvPr>
          <p:cNvSpPr/>
          <p:nvPr/>
        </p:nvSpPr>
        <p:spPr>
          <a:xfrm rot="5400000" flipV="1">
            <a:off x="4603135" y="4281467"/>
            <a:ext cx="1213757" cy="995929"/>
          </a:xfrm>
          <a:prstGeom prst="ellipse">
            <a:avLst/>
          </a:prstGeom>
          <a:solidFill>
            <a:schemeClr val="accent1">
              <a:alpha val="35000"/>
            </a:schemeClr>
          </a:solidFill>
          <a:ln>
            <a:solidFill>
              <a:schemeClr val="accent1">
                <a:shade val="50000"/>
                <a:alpha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0" name="Oval 9">
            <a:extLst>
              <a:ext uri="{FF2B5EF4-FFF2-40B4-BE49-F238E27FC236}">
                <a16:creationId xmlns:a16="http://schemas.microsoft.com/office/drawing/2014/main" id="{402B5A79-BE99-40FC-AA3E-2F1348A0C617}"/>
              </a:ext>
            </a:extLst>
          </p:cNvPr>
          <p:cNvSpPr/>
          <p:nvPr/>
        </p:nvSpPr>
        <p:spPr>
          <a:xfrm rot="5400000" flipV="1">
            <a:off x="8039157" y="4281466"/>
            <a:ext cx="1213757" cy="995929"/>
          </a:xfrm>
          <a:prstGeom prst="ellipse">
            <a:avLst/>
          </a:prstGeom>
          <a:solidFill>
            <a:schemeClr val="accent1">
              <a:alpha val="35000"/>
            </a:schemeClr>
          </a:solidFill>
          <a:ln>
            <a:solidFill>
              <a:schemeClr val="accent1">
                <a:shade val="50000"/>
                <a:alpha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2792610063"/>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8034" y="345431"/>
            <a:ext cx="7886700" cy="831217"/>
          </a:xfrm>
        </p:spPr>
        <p:txBody>
          <a:bodyPr/>
          <a:lstStyle/>
          <a:p>
            <a:r>
              <a:rPr lang="en-AU" dirty="0">
                <a:solidFill>
                  <a:srgbClr val="627D62"/>
                </a:solidFill>
              </a:rPr>
              <a:t>Duck hunting in Victoria</a:t>
            </a:r>
          </a:p>
        </p:txBody>
      </p:sp>
      <p:sp>
        <p:nvSpPr>
          <p:cNvPr id="3" name="Content Placeholder 2"/>
          <p:cNvSpPr>
            <a:spLocks noGrp="1"/>
          </p:cNvSpPr>
          <p:nvPr>
            <p:ph sz="half" idx="1"/>
          </p:nvPr>
        </p:nvSpPr>
        <p:spPr>
          <a:xfrm>
            <a:off x="283732" y="1210994"/>
            <a:ext cx="4231117" cy="5013238"/>
          </a:xfrm>
        </p:spPr>
        <p:txBody>
          <a:bodyPr>
            <a:normAutofit/>
          </a:bodyPr>
          <a:lstStyle/>
          <a:p>
            <a:r>
              <a:rPr lang="en-AU" sz="1600" dirty="0">
                <a:solidFill>
                  <a:srgbClr val="000000"/>
                </a:solidFill>
              </a:rPr>
              <a:t>There are approx. 25,000 hunters licensed to hunt duck in Victoria.</a:t>
            </a:r>
          </a:p>
          <a:p>
            <a:r>
              <a:rPr lang="en-AU" sz="1600" dirty="0">
                <a:solidFill>
                  <a:srgbClr val="000000"/>
                </a:solidFill>
              </a:rPr>
              <a:t>Duck hunting is regulated to ensure it remains safe, sustainable, humane and equitable.</a:t>
            </a:r>
          </a:p>
          <a:p>
            <a:r>
              <a:rPr lang="en-AU" sz="1600" dirty="0">
                <a:solidFill>
                  <a:srgbClr val="000000"/>
                </a:solidFill>
              </a:rPr>
              <a:t>The Victorian duck season is prescribed under the Wildlife (Game) Regulations 2012 to occur every year between the third Saturday in March and the second Monday in June.  Daily bag limits and hunting methods are also prescribed.</a:t>
            </a:r>
          </a:p>
        </p:txBody>
      </p:sp>
      <p:sp>
        <p:nvSpPr>
          <p:cNvPr id="8" name="Content Placeholder 7">
            <a:extLst>
              <a:ext uri="{FF2B5EF4-FFF2-40B4-BE49-F238E27FC236}">
                <a16:creationId xmlns:a16="http://schemas.microsoft.com/office/drawing/2014/main" id="{44C5AC76-0B3A-4593-B9ED-D8BE0E87A77D}"/>
              </a:ext>
            </a:extLst>
          </p:cNvPr>
          <p:cNvSpPr>
            <a:spLocks noGrp="1"/>
          </p:cNvSpPr>
          <p:nvPr>
            <p:ph sz="half" idx="2"/>
          </p:nvPr>
        </p:nvSpPr>
        <p:spPr>
          <a:xfrm>
            <a:off x="4514849" y="1210994"/>
            <a:ext cx="4231117" cy="5156089"/>
          </a:xfrm>
        </p:spPr>
        <p:txBody>
          <a:bodyPr>
            <a:normAutofit/>
          </a:bodyPr>
          <a:lstStyle/>
          <a:p>
            <a:pPr>
              <a:buFont typeface="Wingdings" panose="05000000000000000000" pitchFamily="2" charset="2"/>
              <a:buChar char="§"/>
            </a:pPr>
            <a:r>
              <a:rPr lang="en-AU" sz="1600" dirty="0">
                <a:solidFill>
                  <a:srgbClr val="000000"/>
                </a:solidFill>
              </a:rPr>
              <a:t>A number of factors are reviewed each year to ensure duck hunting remains sustainable, including current and predicted environmental conditions, game duck abundance, distribution and productivity and habitat extent and distribution.</a:t>
            </a:r>
          </a:p>
          <a:p>
            <a:pPr>
              <a:buFont typeface="Wingdings" panose="05000000000000000000" pitchFamily="2" charset="2"/>
              <a:buChar char="§"/>
            </a:pPr>
            <a:r>
              <a:rPr lang="en-AU" sz="1600" dirty="0">
                <a:solidFill>
                  <a:srgbClr val="000000"/>
                </a:solidFill>
              </a:rPr>
              <a:t>The Minister for Agriculture and Minister for Environment may modify (increase/decrease bag limits and season dates, further regulate time, place and methods) the prescribed arrangements under section 86 of the </a:t>
            </a:r>
            <a:r>
              <a:rPr lang="en-AU" sz="1600" i="1" dirty="0">
                <a:solidFill>
                  <a:srgbClr val="000000"/>
                </a:solidFill>
              </a:rPr>
              <a:t>Wildlife Act 1975.</a:t>
            </a:r>
          </a:p>
          <a:p>
            <a:pPr>
              <a:buFont typeface="Wingdings" panose="05000000000000000000" pitchFamily="2" charset="2"/>
              <a:buChar char="§"/>
            </a:pPr>
            <a:endParaRPr lang="en-AU" sz="1600" dirty="0"/>
          </a:p>
          <a:p>
            <a:pPr marL="0" indent="0">
              <a:buNone/>
            </a:pPr>
            <a:r>
              <a:rPr lang="en-AU" sz="1600" dirty="0">
                <a:solidFill>
                  <a:srgbClr val="000000"/>
                </a:solidFill>
              </a:rPr>
              <a:t> </a:t>
            </a:r>
            <a:endParaRPr lang="en-AU" sz="1600" dirty="0"/>
          </a:p>
        </p:txBody>
      </p:sp>
      <p:sp>
        <p:nvSpPr>
          <p:cNvPr id="6" name="Slide Number Placeholder 5"/>
          <p:cNvSpPr>
            <a:spLocks noGrp="1"/>
          </p:cNvSpPr>
          <p:nvPr>
            <p:ph type="sldNum" sz="quarter" idx="12"/>
          </p:nvPr>
        </p:nvSpPr>
        <p:spPr>
          <a:xfrm>
            <a:off x="6457950" y="6356351"/>
            <a:ext cx="2057400" cy="365125"/>
          </a:xfrm>
        </p:spPr>
        <p:txBody>
          <a:bodyPr/>
          <a:lstStyle/>
          <a:p>
            <a:fld id="{E1A6097A-715C-4A56-B015-1592610351D8}" type="slidenum">
              <a:rPr lang="en-AU" sz="1000" smtClean="0"/>
              <a:pPr/>
              <a:t>2</a:t>
            </a:fld>
            <a:endParaRPr lang="en-AU" sz="1000" dirty="0"/>
          </a:p>
        </p:txBody>
      </p:sp>
      <p:pic>
        <p:nvPicPr>
          <p:cNvPr id="5" name="Picture 4">
            <a:extLst>
              <a:ext uri="{FF2B5EF4-FFF2-40B4-BE49-F238E27FC236}">
                <a16:creationId xmlns:a16="http://schemas.microsoft.com/office/drawing/2014/main" id="{CE52B0B6-F2BB-4E74-A595-1365C36E2E62}"/>
              </a:ext>
            </a:extLst>
          </p:cNvPr>
          <p:cNvPicPr>
            <a:picLocks noChangeAspect="1"/>
          </p:cNvPicPr>
          <p:nvPr/>
        </p:nvPicPr>
        <p:blipFill>
          <a:blip r:embed="rId2"/>
          <a:stretch>
            <a:fillRect/>
          </a:stretch>
        </p:blipFill>
        <p:spPr>
          <a:xfrm>
            <a:off x="283732" y="4303475"/>
            <a:ext cx="5792399" cy="2097954"/>
          </a:xfrm>
          <a:prstGeom prst="rect">
            <a:avLst/>
          </a:prstGeom>
        </p:spPr>
      </p:pic>
    </p:spTree>
    <p:extLst>
      <p:ext uri="{BB962C8B-B14F-4D97-AF65-F5344CB8AC3E}">
        <p14:creationId xmlns:p14="http://schemas.microsoft.com/office/powerpoint/2010/main" val="2269675247"/>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09C0B-DE33-4141-A656-8B048B0DCD17}"/>
              </a:ext>
            </a:extLst>
          </p:cNvPr>
          <p:cNvSpPr>
            <a:spLocks noGrp="1"/>
          </p:cNvSpPr>
          <p:nvPr>
            <p:ph type="title"/>
          </p:nvPr>
        </p:nvSpPr>
        <p:spPr>
          <a:xfrm>
            <a:off x="628650" y="365127"/>
            <a:ext cx="7886700" cy="1108950"/>
          </a:xfrm>
        </p:spPr>
        <p:txBody>
          <a:bodyPr/>
          <a:lstStyle/>
          <a:p>
            <a:r>
              <a:rPr lang="en-AU" dirty="0">
                <a:solidFill>
                  <a:srgbClr val="627D62"/>
                </a:solidFill>
              </a:rPr>
              <a:t>Murray-Darling Basin water </a:t>
            </a:r>
            <a:br>
              <a:rPr lang="en-AU" dirty="0">
                <a:solidFill>
                  <a:srgbClr val="627D62"/>
                </a:solidFill>
              </a:rPr>
            </a:br>
            <a:r>
              <a:rPr lang="en-AU" dirty="0">
                <a:solidFill>
                  <a:srgbClr val="627D62"/>
                </a:solidFill>
              </a:rPr>
              <a:t>storage levels cont.</a:t>
            </a:r>
            <a:endParaRPr lang="en-AU" dirty="0"/>
          </a:p>
        </p:txBody>
      </p:sp>
      <p:pic>
        <p:nvPicPr>
          <p:cNvPr id="5" name="Content Placeholder 4">
            <a:extLst>
              <a:ext uri="{FF2B5EF4-FFF2-40B4-BE49-F238E27FC236}">
                <a16:creationId xmlns:a16="http://schemas.microsoft.com/office/drawing/2014/main" id="{071CD44A-018A-46E2-A119-EF452E10D3D9}"/>
              </a:ext>
            </a:extLst>
          </p:cNvPr>
          <p:cNvPicPr>
            <a:picLocks noGrp="1" noChangeAspect="1"/>
          </p:cNvPicPr>
          <p:nvPr>
            <p:ph idx="1"/>
          </p:nvPr>
        </p:nvPicPr>
        <p:blipFill>
          <a:blip r:embed="rId2"/>
          <a:stretch>
            <a:fillRect/>
          </a:stretch>
        </p:blipFill>
        <p:spPr>
          <a:xfrm>
            <a:off x="507671" y="1847851"/>
            <a:ext cx="4619590" cy="4351338"/>
          </a:xfrm>
          <a:prstGeom prst="rect">
            <a:avLst/>
          </a:prstGeom>
        </p:spPr>
      </p:pic>
      <p:sp>
        <p:nvSpPr>
          <p:cNvPr id="4" name="Slide Number Placeholder 3">
            <a:extLst>
              <a:ext uri="{FF2B5EF4-FFF2-40B4-BE49-F238E27FC236}">
                <a16:creationId xmlns:a16="http://schemas.microsoft.com/office/drawing/2014/main" id="{0544A067-FD39-46E0-BBCC-9CEC63656A1E}"/>
              </a:ext>
            </a:extLst>
          </p:cNvPr>
          <p:cNvSpPr>
            <a:spLocks noGrp="1"/>
          </p:cNvSpPr>
          <p:nvPr>
            <p:ph type="sldNum" sz="quarter" idx="12"/>
          </p:nvPr>
        </p:nvSpPr>
        <p:spPr/>
        <p:txBody>
          <a:bodyPr/>
          <a:lstStyle/>
          <a:p>
            <a:fld id="{E1A6097A-715C-4A56-B015-1592610351D8}" type="slidenum">
              <a:rPr lang="en-AU" smtClean="0"/>
              <a:pPr/>
              <a:t>20</a:t>
            </a:fld>
            <a:endParaRPr lang="en-AU" dirty="0"/>
          </a:p>
        </p:txBody>
      </p:sp>
      <p:sp>
        <p:nvSpPr>
          <p:cNvPr id="6" name="TextBox 5">
            <a:extLst>
              <a:ext uri="{FF2B5EF4-FFF2-40B4-BE49-F238E27FC236}">
                <a16:creationId xmlns:a16="http://schemas.microsoft.com/office/drawing/2014/main" id="{E5B872F5-80C4-499D-AA15-BF04FFF8883A}"/>
              </a:ext>
            </a:extLst>
          </p:cNvPr>
          <p:cNvSpPr txBox="1"/>
          <p:nvPr/>
        </p:nvSpPr>
        <p:spPr>
          <a:xfrm>
            <a:off x="5221827" y="1690689"/>
            <a:ext cx="3611184" cy="3046988"/>
          </a:xfrm>
          <a:prstGeom prst="rect">
            <a:avLst/>
          </a:prstGeom>
          <a:noFill/>
        </p:spPr>
        <p:txBody>
          <a:bodyPr wrap="square" rtlCol="0">
            <a:spAutoFit/>
          </a:bodyPr>
          <a:lstStyle/>
          <a:p>
            <a:pPr marL="285750" indent="-285750">
              <a:buFont typeface="Arial" panose="020B0604020202020204" pitchFamily="34" charset="0"/>
              <a:buChar char="•"/>
            </a:pPr>
            <a:r>
              <a:rPr lang="en-US" sz="1600" kern="1200" dirty="0">
                <a:solidFill>
                  <a:schemeClr val="tx1"/>
                </a:solidFill>
                <a:latin typeface="+mn-lt"/>
                <a:ea typeface="+mn-ea"/>
                <a:cs typeface="+mn-cs"/>
              </a:rPr>
              <a:t>Water storages in the </a:t>
            </a:r>
            <a:r>
              <a:rPr lang="en-US" sz="1600" dirty="0"/>
              <a:t>northern basin continue to deteriorate, with levels continuing to fall.  This continues the trend of the past three years, with little indication of improvement for the coming summer.</a:t>
            </a:r>
          </a:p>
          <a:p>
            <a:pPr marL="285750" indent="-285750">
              <a:buFont typeface="Arial" panose="020B0604020202020204" pitchFamily="34" charset="0"/>
              <a:buChar char="•"/>
            </a:pPr>
            <a:endParaRPr lang="en-US" sz="1600" kern="1200" dirty="0">
              <a:solidFill>
                <a:schemeClr val="tx1"/>
              </a:solidFill>
              <a:latin typeface="+mn-lt"/>
              <a:ea typeface="+mn-ea"/>
              <a:cs typeface="+mn-cs"/>
            </a:endParaRPr>
          </a:p>
          <a:p>
            <a:pPr marL="285750" indent="-285750">
              <a:buFont typeface="Arial" panose="020B0604020202020204" pitchFamily="34" charset="0"/>
              <a:buChar char="•"/>
            </a:pPr>
            <a:r>
              <a:rPr lang="en-US" sz="1600" dirty="0"/>
              <a:t>In the southern Basin, storage levels are less critical, however, predicted hot and dry conditions over summer will put pressure on available water resources.</a:t>
            </a:r>
            <a:endParaRPr lang="en-US" sz="1600" kern="1200" dirty="0">
              <a:solidFill>
                <a:schemeClr val="tx1"/>
              </a:solidFill>
              <a:latin typeface="+mn-lt"/>
              <a:ea typeface="+mn-ea"/>
              <a:cs typeface="+mn-cs"/>
            </a:endParaRPr>
          </a:p>
        </p:txBody>
      </p:sp>
      <p:sp>
        <p:nvSpPr>
          <p:cNvPr id="7" name="TextBox 6">
            <a:extLst>
              <a:ext uri="{FF2B5EF4-FFF2-40B4-BE49-F238E27FC236}">
                <a16:creationId xmlns:a16="http://schemas.microsoft.com/office/drawing/2014/main" id="{75D5C0AA-0089-4F80-904E-0FEE889FFD24}"/>
              </a:ext>
            </a:extLst>
          </p:cNvPr>
          <p:cNvSpPr txBox="1"/>
          <p:nvPr/>
        </p:nvSpPr>
        <p:spPr>
          <a:xfrm>
            <a:off x="605441" y="6415802"/>
            <a:ext cx="4701966" cy="246221"/>
          </a:xfrm>
          <a:prstGeom prst="rect">
            <a:avLst/>
          </a:prstGeom>
          <a:noFill/>
        </p:spPr>
        <p:txBody>
          <a:bodyPr wrap="square" rtlCol="0">
            <a:spAutoFit/>
          </a:bodyPr>
          <a:lstStyle/>
          <a:p>
            <a:r>
              <a:rPr lang="en-US" sz="1000" b="1" i="1" dirty="0"/>
              <a:t>Source: Murray Darling Basin Authority</a:t>
            </a:r>
            <a:endParaRPr lang="en-US" sz="1000" b="1" i="1" kern="1200" dirty="0">
              <a:solidFill>
                <a:schemeClr val="tx1"/>
              </a:solidFill>
              <a:latin typeface="+mn-lt"/>
              <a:ea typeface="+mn-ea"/>
              <a:cs typeface="+mn-cs"/>
            </a:endParaRPr>
          </a:p>
        </p:txBody>
      </p:sp>
    </p:spTree>
    <p:extLst>
      <p:ext uri="{BB962C8B-B14F-4D97-AF65-F5344CB8AC3E}">
        <p14:creationId xmlns:p14="http://schemas.microsoft.com/office/powerpoint/2010/main" val="1207808255"/>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8304E-6C21-4380-98C2-30FDC4550236}"/>
              </a:ext>
            </a:extLst>
          </p:cNvPr>
          <p:cNvSpPr>
            <a:spLocks noGrp="1"/>
          </p:cNvSpPr>
          <p:nvPr>
            <p:ph type="title"/>
          </p:nvPr>
        </p:nvSpPr>
        <p:spPr>
          <a:xfrm>
            <a:off x="628650" y="365127"/>
            <a:ext cx="7886700" cy="701674"/>
          </a:xfrm>
        </p:spPr>
        <p:txBody>
          <a:bodyPr>
            <a:normAutofit/>
          </a:bodyPr>
          <a:lstStyle/>
          <a:p>
            <a:r>
              <a:rPr lang="en-AU" dirty="0">
                <a:solidFill>
                  <a:srgbClr val="627D62"/>
                </a:solidFill>
              </a:rPr>
              <a:t>Flows into Lake Eyre</a:t>
            </a:r>
          </a:p>
        </p:txBody>
      </p:sp>
      <p:sp>
        <p:nvSpPr>
          <p:cNvPr id="3" name="Content Placeholder 2">
            <a:extLst>
              <a:ext uri="{FF2B5EF4-FFF2-40B4-BE49-F238E27FC236}">
                <a16:creationId xmlns:a16="http://schemas.microsoft.com/office/drawing/2014/main" id="{C9918AC8-942B-4AE4-B0C0-AFE7A3453287}"/>
              </a:ext>
            </a:extLst>
          </p:cNvPr>
          <p:cNvSpPr>
            <a:spLocks noGrp="1"/>
          </p:cNvSpPr>
          <p:nvPr>
            <p:ph idx="1"/>
          </p:nvPr>
        </p:nvSpPr>
        <p:spPr>
          <a:xfrm>
            <a:off x="533383" y="1101084"/>
            <a:ext cx="7624792" cy="546658"/>
          </a:xfrm>
        </p:spPr>
        <p:txBody>
          <a:bodyPr>
            <a:normAutofit/>
          </a:bodyPr>
          <a:lstStyle/>
          <a:p>
            <a:r>
              <a:rPr lang="en-AU" sz="1600" dirty="0"/>
              <a:t>In 2018, annual rainfall was below average across much of the Lake Eyre Basin. </a:t>
            </a:r>
          </a:p>
          <a:p>
            <a:endParaRPr lang="en-AU" sz="2600" dirty="0"/>
          </a:p>
          <a:p>
            <a:endParaRPr lang="en-AU" sz="2600" dirty="0"/>
          </a:p>
          <a:p>
            <a:endParaRPr lang="en-AU" sz="2600" dirty="0"/>
          </a:p>
          <a:p>
            <a:endParaRPr lang="en-AU" sz="2600" dirty="0"/>
          </a:p>
          <a:p>
            <a:endParaRPr lang="en-AU" sz="1200" i="1" dirty="0"/>
          </a:p>
        </p:txBody>
      </p:sp>
      <p:sp>
        <p:nvSpPr>
          <p:cNvPr id="4" name="Slide Number Placeholder 3">
            <a:extLst>
              <a:ext uri="{FF2B5EF4-FFF2-40B4-BE49-F238E27FC236}">
                <a16:creationId xmlns:a16="http://schemas.microsoft.com/office/drawing/2014/main" id="{6100C350-FD3D-4ABB-8250-CD88D876ECF6}"/>
              </a:ext>
            </a:extLst>
          </p:cNvPr>
          <p:cNvSpPr>
            <a:spLocks noGrp="1"/>
          </p:cNvSpPr>
          <p:nvPr>
            <p:ph type="sldNum" sz="quarter" idx="12"/>
          </p:nvPr>
        </p:nvSpPr>
        <p:spPr/>
        <p:txBody>
          <a:bodyPr/>
          <a:lstStyle/>
          <a:p>
            <a:fld id="{E1A6097A-715C-4A56-B015-1592610351D8}" type="slidenum">
              <a:rPr lang="en-AU" smtClean="0"/>
              <a:pPr/>
              <a:t>21</a:t>
            </a:fld>
            <a:endParaRPr lang="en-AU" dirty="0"/>
          </a:p>
        </p:txBody>
      </p:sp>
      <p:sp>
        <p:nvSpPr>
          <p:cNvPr id="8" name="TextBox 7">
            <a:extLst>
              <a:ext uri="{FF2B5EF4-FFF2-40B4-BE49-F238E27FC236}">
                <a16:creationId xmlns:a16="http://schemas.microsoft.com/office/drawing/2014/main" id="{88B9A868-67F8-44E9-B8AA-39ADF0D4A6AD}"/>
              </a:ext>
            </a:extLst>
          </p:cNvPr>
          <p:cNvSpPr txBox="1"/>
          <p:nvPr/>
        </p:nvSpPr>
        <p:spPr>
          <a:xfrm>
            <a:off x="533383" y="4786691"/>
            <a:ext cx="8362619" cy="830997"/>
          </a:xfrm>
          <a:prstGeom prst="rect">
            <a:avLst/>
          </a:prstGeom>
          <a:noFill/>
        </p:spPr>
        <p:txBody>
          <a:bodyPr wrap="square" rtlCol="0">
            <a:spAutoFit/>
          </a:bodyPr>
          <a:lstStyle/>
          <a:p>
            <a:pPr marL="342900" indent="-342900">
              <a:buFont typeface="Arial" panose="020B0604020202020204" pitchFamily="34" charset="0"/>
              <a:buChar char="•"/>
            </a:pPr>
            <a:r>
              <a:rPr lang="en-AU" sz="1600" dirty="0"/>
              <a:t>Water running through the feeder river systems into Lake Eyre provided waterbird breeding habitat and would have triggered a breeding event. At the time, game duck abundance was below average.    </a:t>
            </a:r>
          </a:p>
        </p:txBody>
      </p:sp>
      <p:pic>
        <p:nvPicPr>
          <p:cNvPr id="9" name="Picture 8">
            <a:extLst>
              <a:ext uri="{FF2B5EF4-FFF2-40B4-BE49-F238E27FC236}">
                <a16:creationId xmlns:a16="http://schemas.microsoft.com/office/drawing/2014/main" id="{DD9688E5-405B-4D8D-AB32-0BDC968B270B}"/>
              </a:ext>
            </a:extLst>
          </p:cNvPr>
          <p:cNvPicPr>
            <a:picLocks noChangeAspect="1"/>
          </p:cNvPicPr>
          <p:nvPr/>
        </p:nvPicPr>
        <p:blipFill>
          <a:blip r:embed="rId2"/>
          <a:stretch>
            <a:fillRect/>
          </a:stretch>
        </p:blipFill>
        <p:spPr>
          <a:xfrm>
            <a:off x="3868240" y="1516229"/>
            <a:ext cx="2453047" cy="3099880"/>
          </a:xfrm>
          <a:prstGeom prst="rect">
            <a:avLst/>
          </a:prstGeom>
        </p:spPr>
      </p:pic>
      <p:pic>
        <p:nvPicPr>
          <p:cNvPr id="11" name="Picture 10">
            <a:extLst>
              <a:ext uri="{FF2B5EF4-FFF2-40B4-BE49-F238E27FC236}">
                <a16:creationId xmlns:a16="http://schemas.microsoft.com/office/drawing/2014/main" id="{0CE185F3-7090-4FE5-BBF4-0B2256E373B4}"/>
              </a:ext>
            </a:extLst>
          </p:cNvPr>
          <p:cNvPicPr>
            <a:picLocks noChangeAspect="1"/>
          </p:cNvPicPr>
          <p:nvPr/>
        </p:nvPicPr>
        <p:blipFill>
          <a:blip r:embed="rId3"/>
          <a:stretch>
            <a:fillRect/>
          </a:stretch>
        </p:blipFill>
        <p:spPr>
          <a:xfrm>
            <a:off x="6516704" y="1516229"/>
            <a:ext cx="2474565" cy="3099880"/>
          </a:xfrm>
          <a:prstGeom prst="rect">
            <a:avLst/>
          </a:prstGeom>
        </p:spPr>
      </p:pic>
      <p:sp>
        <p:nvSpPr>
          <p:cNvPr id="15" name="TextBox 14">
            <a:extLst>
              <a:ext uri="{FF2B5EF4-FFF2-40B4-BE49-F238E27FC236}">
                <a16:creationId xmlns:a16="http://schemas.microsoft.com/office/drawing/2014/main" id="{F4544EC4-D420-48E0-916E-08DA27CB5C87}"/>
              </a:ext>
            </a:extLst>
          </p:cNvPr>
          <p:cNvSpPr txBox="1"/>
          <p:nvPr/>
        </p:nvSpPr>
        <p:spPr>
          <a:xfrm>
            <a:off x="533383" y="1794818"/>
            <a:ext cx="3139440" cy="2831544"/>
          </a:xfrm>
          <a:prstGeom prst="rect">
            <a:avLst/>
          </a:prstGeom>
          <a:noFill/>
        </p:spPr>
        <p:txBody>
          <a:bodyPr wrap="square" rtlCol="0">
            <a:spAutoFit/>
          </a:bodyPr>
          <a:lstStyle/>
          <a:p>
            <a:pPr marL="285750" indent="-285750">
              <a:buFont typeface="Arial" panose="020B0604020202020204" pitchFamily="34" charset="0"/>
              <a:buChar char="•"/>
            </a:pPr>
            <a:r>
              <a:rPr lang="en-AU" sz="1600" dirty="0"/>
              <a:t>However, two heavy rainfall events across the upper-Diamantina and Georgina River catchments (summer monsoon and ex-tropical cyclone Trevor) from late-January to March 2019 generated flood activity and runoff into the Lake Eyre Basin.  Water reached Lake Eyre in mid-March and early June.</a:t>
            </a:r>
          </a:p>
          <a:p>
            <a:endParaRPr lang="en-AU" dirty="0"/>
          </a:p>
        </p:txBody>
      </p:sp>
    </p:spTree>
    <p:extLst>
      <p:ext uri="{BB962C8B-B14F-4D97-AF65-F5344CB8AC3E}">
        <p14:creationId xmlns:p14="http://schemas.microsoft.com/office/powerpoint/2010/main" val="2131441382"/>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AC5EA-5C65-41E7-AE81-3426EBEED84C}"/>
              </a:ext>
            </a:extLst>
          </p:cNvPr>
          <p:cNvSpPr>
            <a:spLocks noGrp="1"/>
          </p:cNvSpPr>
          <p:nvPr>
            <p:ph type="title"/>
          </p:nvPr>
        </p:nvSpPr>
        <p:spPr>
          <a:xfrm>
            <a:off x="367747" y="220837"/>
            <a:ext cx="7886700" cy="657061"/>
          </a:xfrm>
        </p:spPr>
        <p:txBody>
          <a:bodyPr>
            <a:normAutofit/>
          </a:bodyPr>
          <a:lstStyle/>
          <a:p>
            <a:r>
              <a:rPr lang="en-AU" dirty="0">
                <a:solidFill>
                  <a:srgbClr val="627D62"/>
                </a:solidFill>
              </a:rPr>
              <a:t>Flows into Lake Eyre cont.</a:t>
            </a:r>
          </a:p>
        </p:txBody>
      </p:sp>
      <p:sp>
        <p:nvSpPr>
          <p:cNvPr id="3" name="Content Placeholder 2">
            <a:extLst>
              <a:ext uri="{FF2B5EF4-FFF2-40B4-BE49-F238E27FC236}">
                <a16:creationId xmlns:a16="http://schemas.microsoft.com/office/drawing/2014/main" id="{41B3ADAD-4880-454E-A4EC-3312C7545179}"/>
              </a:ext>
            </a:extLst>
          </p:cNvPr>
          <p:cNvSpPr>
            <a:spLocks noGrp="1"/>
          </p:cNvSpPr>
          <p:nvPr>
            <p:ph idx="1"/>
          </p:nvPr>
        </p:nvSpPr>
        <p:spPr>
          <a:xfrm>
            <a:off x="161012" y="886244"/>
            <a:ext cx="8739147" cy="531909"/>
          </a:xfrm>
        </p:spPr>
        <p:txBody>
          <a:bodyPr>
            <a:normAutofit fontScale="25000" lnSpcReduction="20000"/>
          </a:bodyPr>
          <a:lstStyle/>
          <a:p>
            <a:pPr>
              <a:lnSpc>
                <a:spcPct val="120000"/>
              </a:lnSpc>
              <a:spcBef>
                <a:spcPts val="0"/>
              </a:spcBef>
            </a:pPr>
            <a:r>
              <a:rPr lang="en-AU" sz="6400" dirty="0"/>
              <a:t>Water levels in Lake Eyre peaked during the first week of July but continued to recede due to evaporation.  Feeder systems have largely dried and Lake Eyre is expected to be dry by early-summer.</a:t>
            </a:r>
          </a:p>
          <a:p>
            <a:endParaRPr lang="en-AU" sz="1200" dirty="0"/>
          </a:p>
          <a:p>
            <a:endParaRPr lang="en-AU" sz="1200" dirty="0"/>
          </a:p>
          <a:p>
            <a:endParaRPr lang="en-AU" sz="1200" dirty="0"/>
          </a:p>
          <a:p>
            <a:endParaRPr lang="en-AU" sz="1200" dirty="0"/>
          </a:p>
          <a:p>
            <a:endParaRPr lang="en-AU" sz="1200" dirty="0"/>
          </a:p>
          <a:p>
            <a:endParaRPr lang="en-AU" dirty="0"/>
          </a:p>
        </p:txBody>
      </p:sp>
      <p:sp>
        <p:nvSpPr>
          <p:cNvPr id="4" name="Slide Number Placeholder 3">
            <a:extLst>
              <a:ext uri="{FF2B5EF4-FFF2-40B4-BE49-F238E27FC236}">
                <a16:creationId xmlns:a16="http://schemas.microsoft.com/office/drawing/2014/main" id="{6401EA53-1CAC-473F-BA23-6CE9DE6D1610}"/>
              </a:ext>
            </a:extLst>
          </p:cNvPr>
          <p:cNvSpPr>
            <a:spLocks noGrp="1"/>
          </p:cNvSpPr>
          <p:nvPr>
            <p:ph type="sldNum" sz="quarter" idx="12"/>
          </p:nvPr>
        </p:nvSpPr>
        <p:spPr/>
        <p:txBody>
          <a:bodyPr/>
          <a:lstStyle/>
          <a:p>
            <a:fld id="{E1A6097A-715C-4A56-B015-1592610351D8}" type="slidenum">
              <a:rPr lang="en-AU" smtClean="0"/>
              <a:pPr/>
              <a:t>22</a:t>
            </a:fld>
            <a:endParaRPr lang="en-AU" dirty="0"/>
          </a:p>
        </p:txBody>
      </p:sp>
      <p:sp>
        <p:nvSpPr>
          <p:cNvPr id="6" name="TextBox 5">
            <a:extLst>
              <a:ext uri="{FF2B5EF4-FFF2-40B4-BE49-F238E27FC236}">
                <a16:creationId xmlns:a16="http://schemas.microsoft.com/office/drawing/2014/main" id="{0A648863-223D-436B-928B-9109059C1F23}"/>
              </a:ext>
            </a:extLst>
          </p:cNvPr>
          <p:cNvSpPr txBox="1"/>
          <p:nvPr/>
        </p:nvSpPr>
        <p:spPr>
          <a:xfrm>
            <a:off x="4244340" y="1531727"/>
            <a:ext cx="4589432" cy="3908762"/>
          </a:xfrm>
          <a:prstGeom prst="rect">
            <a:avLst/>
          </a:prstGeom>
          <a:noFill/>
        </p:spPr>
        <p:txBody>
          <a:bodyPr wrap="square" rtlCol="0">
            <a:spAutoFit/>
          </a:bodyPr>
          <a:lstStyle/>
          <a:p>
            <a:pPr marL="285750" indent="-285750">
              <a:buFont typeface="Arial" panose="020B0604020202020204" pitchFamily="34" charset="0"/>
              <a:buChar char="•"/>
            </a:pPr>
            <a:r>
              <a:rPr lang="en-AU" sz="1600" dirty="0"/>
              <a:t>Despite high rainfall in the north-east of the Lake Eyre Basin  earlier this year, the drought continues in the southern Basin.  The western Basin is also experiencing severe rainfall deficiencies.</a:t>
            </a:r>
            <a:endParaRPr lang="en-AU" sz="800" dirty="0"/>
          </a:p>
          <a:p>
            <a:pPr marL="285750" indent="-285750">
              <a:buFont typeface="Arial" panose="020B0604020202020204" pitchFamily="34" charset="0"/>
              <a:buChar char="•"/>
            </a:pPr>
            <a:endParaRPr lang="en-AU" sz="800" dirty="0"/>
          </a:p>
          <a:p>
            <a:pPr marL="285750" indent="-285750">
              <a:buFont typeface="Arial" panose="020B0604020202020204" pitchFamily="34" charset="0"/>
              <a:buChar char="•"/>
            </a:pPr>
            <a:r>
              <a:rPr lang="en-AU" sz="1600" dirty="0"/>
              <a:t>Given it takes approximately 1-2 months for the food systems to respond and 4-5 months for game ducks to pair bond, nest and chicks to fledge, only one breed would have resulted from this flooding event.  </a:t>
            </a:r>
          </a:p>
          <a:p>
            <a:pPr marL="285750" indent="-285750">
              <a:buFont typeface="Arial" panose="020B0604020202020204" pitchFamily="34" charset="0"/>
              <a:buChar char="•"/>
            </a:pPr>
            <a:endParaRPr lang="en-AU" sz="1600" dirty="0"/>
          </a:p>
          <a:p>
            <a:pPr marL="285750" indent="-285750">
              <a:buFont typeface="Arial" panose="020B0604020202020204" pitchFamily="34" charset="0"/>
              <a:buChar char="•"/>
            </a:pPr>
            <a:r>
              <a:rPr lang="en-AU" sz="1600" dirty="0"/>
              <a:t>Birds using this system would have dispersed to refuge areas.  Recently recruited birds are likely to have been detected at wetlands surveyed during the Eastern Australian Waterbird Survey.      </a:t>
            </a:r>
          </a:p>
        </p:txBody>
      </p:sp>
      <p:sp>
        <p:nvSpPr>
          <p:cNvPr id="7" name="TextBox 6">
            <a:extLst>
              <a:ext uri="{FF2B5EF4-FFF2-40B4-BE49-F238E27FC236}">
                <a16:creationId xmlns:a16="http://schemas.microsoft.com/office/drawing/2014/main" id="{690A1240-719C-4902-AE13-0D093F018BB8}"/>
              </a:ext>
            </a:extLst>
          </p:cNvPr>
          <p:cNvSpPr txBox="1"/>
          <p:nvPr/>
        </p:nvSpPr>
        <p:spPr>
          <a:xfrm>
            <a:off x="4047711" y="6356351"/>
            <a:ext cx="4467639" cy="400110"/>
          </a:xfrm>
          <a:prstGeom prst="rect">
            <a:avLst/>
          </a:prstGeom>
          <a:noFill/>
        </p:spPr>
        <p:txBody>
          <a:bodyPr wrap="square" rtlCol="0">
            <a:spAutoFit/>
          </a:bodyPr>
          <a:lstStyle/>
          <a:p>
            <a:r>
              <a:rPr lang="en-US" sz="1000" b="1" i="1" dirty="0"/>
              <a:t>Image source:  Lake Eyre Yacht Club.  Copyright image NASA</a:t>
            </a:r>
          </a:p>
          <a:p>
            <a:r>
              <a:rPr lang="en-US" sz="1000" b="1" i="1" dirty="0"/>
              <a:t>Note: only dark blue </a:t>
            </a:r>
            <a:r>
              <a:rPr lang="en-US" sz="1000" b="1" i="1" dirty="0" err="1"/>
              <a:t>colour</a:t>
            </a:r>
            <a:r>
              <a:rPr lang="en-US" sz="1000" b="1" i="1" dirty="0"/>
              <a:t> denotes water</a:t>
            </a:r>
            <a:endParaRPr lang="en-US" sz="1000" b="1" i="1" kern="1200" dirty="0">
              <a:solidFill>
                <a:schemeClr val="tx1"/>
              </a:solidFill>
              <a:latin typeface="+mn-lt"/>
              <a:ea typeface="+mn-ea"/>
              <a:cs typeface="+mn-cs"/>
            </a:endParaRPr>
          </a:p>
        </p:txBody>
      </p:sp>
      <p:pic>
        <p:nvPicPr>
          <p:cNvPr id="8" name="Picture 7">
            <a:extLst>
              <a:ext uri="{FF2B5EF4-FFF2-40B4-BE49-F238E27FC236}">
                <a16:creationId xmlns:a16="http://schemas.microsoft.com/office/drawing/2014/main" id="{44AE323E-86D7-44D6-AF75-B6FEF630F4EC}"/>
              </a:ext>
            </a:extLst>
          </p:cNvPr>
          <p:cNvPicPr>
            <a:picLocks noChangeAspect="1"/>
          </p:cNvPicPr>
          <p:nvPr/>
        </p:nvPicPr>
        <p:blipFill>
          <a:blip r:embed="rId2"/>
          <a:stretch>
            <a:fillRect/>
          </a:stretch>
        </p:blipFill>
        <p:spPr>
          <a:xfrm>
            <a:off x="449580" y="1566394"/>
            <a:ext cx="3543300" cy="5127171"/>
          </a:xfrm>
          <a:prstGeom prst="rect">
            <a:avLst/>
          </a:prstGeom>
        </p:spPr>
      </p:pic>
    </p:spTree>
    <p:extLst>
      <p:ext uri="{BB962C8B-B14F-4D97-AF65-F5344CB8AC3E}">
        <p14:creationId xmlns:p14="http://schemas.microsoft.com/office/powerpoint/2010/main" val="2407330531"/>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4FA53-76B7-4E4D-B93E-0EF9711457CB}"/>
              </a:ext>
            </a:extLst>
          </p:cNvPr>
          <p:cNvSpPr>
            <a:spLocks noGrp="1"/>
          </p:cNvSpPr>
          <p:nvPr>
            <p:ph type="title"/>
          </p:nvPr>
        </p:nvSpPr>
        <p:spPr>
          <a:xfrm>
            <a:off x="418509" y="181745"/>
            <a:ext cx="7886700" cy="711479"/>
          </a:xfrm>
        </p:spPr>
        <p:txBody>
          <a:bodyPr/>
          <a:lstStyle/>
          <a:p>
            <a:r>
              <a:rPr lang="en-AU" dirty="0">
                <a:solidFill>
                  <a:srgbClr val="627D62"/>
                </a:solidFill>
              </a:rPr>
              <a:t>Eyre</a:t>
            </a:r>
            <a:r>
              <a:rPr lang="en-AU" dirty="0"/>
              <a:t> </a:t>
            </a:r>
            <a:r>
              <a:rPr lang="en-AU" dirty="0">
                <a:solidFill>
                  <a:srgbClr val="627D62"/>
                </a:solidFill>
              </a:rPr>
              <a:t>Basin</a:t>
            </a:r>
          </a:p>
        </p:txBody>
      </p:sp>
      <p:pic>
        <p:nvPicPr>
          <p:cNvPr id="5" name="Content Placeholder 4">
            <a:extLst>
              <a:ext uri="{FF2B5EF4-FFF2-40B4-BE49-F238E27FC236}">
                <a16:creationId xmlns:a16="http://schemas.microsoft.com/office/drawing/2014/main" id="{91C295FC-3B52-44F8-87DE-F69C54031472}"/>
              </a:ext>
            </a:extLst>
          </p:cNvPr>
          <p:cNvPicPr>
            <a:picLocks noGrp="1" noChangeAspect="1"/>
          </p:cNvPicPr>
          <p:nvPr>
            <p:ph idx="1"/>
          </p:nvPr>
        </p:nvPicPr>
        <p:blipFill>
          <a:blip r:embed="rId2"/>
          <a:stretch>
            <a:fillRect/>
          </a:stretch>
        </p:blipFill>
        <p:spPr>
          <a:xfrm>
            <a:off x="935846" y="823650"/>
            <a:ext cx="2320158" cy="2894789"/>
          </a:xfrm>
          <a:prstGeom prst="rect">
            <a:avLst/>
          </a:prstGeom>
        </p:spPr>
      </p:pic>
      <p:sp>
        <p:nvSpPr>
          <p:cNvPr id="4" name="Slide Number Placeholder 3">
            <a:extLst>
              <a:ext uri="{FF2B5EF4-FFF2-40B4-BE49-F238E27FC236}">
                <a16:creationId xmlns:a16="http://schemas.microsoft.com/office/drawing/2014/main" id="{548B4A2D-8898-4727-BA7C-C67EE06CD707}"/>
              </a:ext>
            </a:extLst>
          </p:cNvPr>
          <p:cNvSpPr>
            <a:spLocks noGrp="1"/>
          </p:cNvSpPr>
          <p:nvPr>
            <p:ph type="sldNum" sz="quarter" idx="12"/>
          </p:nvPr>
        </p:nvSpPr>
        <p:spPr/>
        <p:txBody>
          <a:bodyPr/>
          <a:lstStyle/>
          <a:p>
            <a:fld id="{E1A6097A-715C-4A56-B015-1592610351D8}" type="slidenum">
              <a:rPr lang="en-AU" smtClean="0"/>
              <a:pPr/>
              <a:t>23</a:t>
            </a:fld>
            <a:endParaRPr lang="en-AU" dirty="0"/>
          </a:p>
        </p:txBody>
      </p:sp>
      <p:pic>
        <p:nvPicPr>
          <p:cNvPr id="6" name="Picture 5">
            <a:extLst>
              <a:ext uri="{FF2B5EF4-FFF2-40B4-BE49-F238E27FC236}">
                <a16:creationId xmlns:a16="http://schemas.microsoft.com/office/drawing/2014/main" id="{9574C17C-D336-4D4C-8A95-54E887D69787}"/>
              </a:ext>
            </a:extLst>
          </p:cNvPr>
          <p:cNvPicPr>
            <a:picLocks noChangeAspect="1"/>
          </p:cNvPicPr>
          <p:nvPr/>
        </p:nvPicPr>
        <p:blipFill>
          <a:blip r:embed="rId3"/>
          <a:stretch>
            <a:fillRect/>
          </a:stretch>
        </p:blipFill>
        <p:spPr>
          <a:xfrm>
            <a:off x="1003852" y="3796224"/>
            <a:ext cx="2320158" cy="2880031"/>
          </a:xfrm>
          <a:prstGeom prst="rect">
            <a:avLst/>
          </a:prstGeom>
        </p:spPr>
      </p:pic>
      <p:sp>
        <p:nvSpPr>
          <p:cNvPr id="7" name="TextBox 6">
            <a:extLst>
              <a:ext uri="{FF2B5EF4-FFF2-40B4-BE49-F238E27FC236}">
                <a16:creationId xmlns:a16="http://schemas.microsoft.com/office/drawing/2014/main" id="{972B47F4-6A11-49BA-8EAC-AB3D4CA1B7D3}"/>
              </a:ext>
            </a:extLst>
          </p:cNvPr>
          <p:cNvSpPr txBox="1"/>
          <p:nvPr/>
        </p:nvSpPr>
        <p:spPr>
          <a:xfrm>
            <a:off x="3773340" y="893224"/>
            <a:ext cx="3471951" cy="2308324"/>
          </a:xfrm>
          <a:prstGeom prst="rect">
            <a:avLst/>
          </a:prstGeom>
          <a:noFill/>
        </p:spPr>
        <p:txBody>
          <a:bodyPr wrap="square" rtlCol="0">
            <a:spAutoFit/>
          </a:bodyPr>
          <a:lstStyle/>
          <a:p>
            <a:pPr marL="285750" indent="-285750">
              <a:buFont typeface="Arial" panose="020B0604020202020204" pitchFamily="34" charset="0"/>
              <a:buChar char="•"/>
            </a:pPr>
            <a:r>
              <a:rPr lang="en-US" sz="1600" kern="1200" dirty="0">
                <a:solidFill>
                  <a:schemeClr val="tx1"/>
                </a:solidFill>
                <a:latin typeface="+mn-lt"/>
                <a:ea typeface="+mn-ea"/>
                <a:cs typeface="+mn-cs"/>
              </a:rPr>
              <a:t>Rainfall was average or lower than average for most of the Eyre Basin, particularly in the south.</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kern="1200" dirty="0">
                <a:solidFill>
                  <a:schemeClr val="tx1"/>
                </a:solidFill>
                <a:latin typeface="+mn-lt"/>
                <a:ea typeface="+mn-ea"/>
                <a:cs typeface="+mn-cs"/>
              </a:rPr>
              <a:t>The far northwest of the Basin received some rainfall at the end of October.  Mean rainfall was 5mm, 67% lower than the long-term mean of 15mm.  </a:t>
            </a:r>
          </a:p>
        </p:txBody>
      </p:sp>
      <p:sp>
        <p:nvSpPr>
          <p:cNvPr id="8" name="TextBox 7">
            <a:extLst>
              <a:ext uri="{FF2B5EF4-FFF2-40B4-BE49-F238E27FC236}">
                <a16:creationId xmlns:a16="http://schemas.microsoft.com/office/drawing/2014/main" id="{AF706BC4-2146-4299-898A-438E62B9F3E9}"/>
              </a:ext>
            </a:extLst>
          </p:cNvPr>
          <p:cNvSpPr txBox="1"/>
          <p:nvPr/>
        </p:nvSpPr>
        <p:spPr>
          <a:xfrm>
            <a:off x="3808837" y="3788013"/>
            <a:ext cx="3771190" cy="1323439"/>
          </a:xfrm>
          <a:prstGeom prst="rect">
            <a:avLst/>
          </a:prstGeom>
          <a:noFill/>
        </p:spPr>
        <p:txBody>
          <a:bodyPr wrap="square" rtlCol="0">
            <a:spAutoFit/>
          </a:bodyPr>
          <a:lstStyle/>
          <a:p>
            <a:pPr marL="285750" indent="-285750">
              <a:buFont typeface="Arial" panose="020B0604020202020204" pitchFamily="34" charset="0"/>
              <a:buChar char="•"/>
            </a:pPr>
            <a:r>
              <a:rPr lang="en-US" sz="1600" dirty="0" err="1"/>
              <a:t>Streamflows</a:t>
            </a:r>
            <a:r>
              <a:rPr lang="en-US" sz="1600" dirty="0"/>
              <a:t> were average or below average for all sites.  The only river to flow during October was the Barcoo River at Blackall in the northwest where rain fell during the end of the month. </a:t>
            </a:r>
            <a:endParaRPr lang="en-US" sz="1600" kern="1200" dirty="0">
              <a:solidFill>
                <a:schemeClr val="tx1"/>
              </a:solidFill>
              <a:latin typeface="+mn-lt"/>
              <a:ea typeface="+mn-ea"/>
              <a:cs typeface="+mn-cs"/>
            </a:endParaRPr>
          </a:p>
        </p:txBody>
      </p:sp>
    </p:spTree>
    <p:extLst>
      <p:ext uri="{BB962C8B-B14F-4D97-AF65-F5344CB8AC3E}">
        <p14:creationId xmlns:p14="http://schemas.microsoft.com/office/powerpoint/2010/main" val="709643938"/>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337171" y="228663"/>
            <a:ext cx="6156623" cy="711156"/>
          </a:xfrm>
          <a:noFill/>
        </p:spPr>
        <p:txBody>
          <a:bodyPr>
            <a:noAutofit/>
          </a:bodyPr>
          <a:lstStyle/>
          <a:p>
            <a:r>
              <a:rPr lang="en-AU" dirty="0">
                <a:solidFill>
                  <a:srgbClr val="627D62"/>
                </a:solidFill>
              </a:rPr>
              <a:t>Soil moisture – October </a:t>
            </a:r>
          </a:p>
        </p:txBody>
      </p:sp>
      <p:sp>
        <p:nvSpPr>
          <p:cNvPr id="4" name="Slide Number Placeholder 3"/>
          <p:cNvSpPr>
            <a:spLocks noGrp="1"/>
          </p:cNvSpPr>
          <p:nvPr>
            <p:ph type="sldNum" sz="quarter" idx="12"/>
          </p:nvPr>
        </p:nvSpPr>
        <p:spPr>
          <a:xfrm>
            <a:off x="8082418" y="6116572"/>
            <a:ext cx="418357" cy="476250"/>
          </a:xfrm>
        </p:spPr>
        <p:txBody>
          <a:bodyPr/>
          <a:lstStyle/>
          <a:p>
            <a:fld id="{E1A6097A-715C-4A56-B015-1592610351D8}" type="slidenum">
              <a:rPr lang="en-AU" sz="1000" smtClean="0"/>
              <a:pPr/>
              <a:t>24</a:t>
            </a:fld>
            <a:endParaRPr lang="en-AU" sz="1000" dirty="0"/>
          </a:p>
        </p:txBody>
      </p:sp>
      <p:sp>
        <p:nvSpPr>
          <p:cNvPr id="7" name="Content Placeholder 2"/>
          <p:cNvSpPr txBox="1">
            <a:spLocks/>
          </p:cNvSpPr>
          <p:nvPr/>
        </p:nvSpPr>
        <p:spPr>
          <a:xfrm>
            <a:off x="337171" y="792041"/>
            <a:ext cx="3755609" cy="3795200"/>
          </a:xfrm>
          <a:prstGeom prst="rect">
            <a:avLst/>
          </a:prstGeom>
        </p:spPr>
        <p:txBody>
          <a:bodyPr/>
          <a:lstStyle>
            <a:lvl1pPr marL="342900" indent="-342900" algn="l" defTabSz="457200" rtl="0" eaLnBrk="1" latinLnBrk="0" hangingPunct="1">
              <a:spcBef>
                <a:spcPct val="20000"/>
              </a:spcBef>
              <a:buFontTx/>
              <a:buNone/>
              <a:defRPr sz="1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600"/>
              </a:spcAft>
            </a:pPr>
            <a:endParaRPr lang="en-AU" sz="1600" dirty="0">
              <a:solidFill>
                <a:srgbClr val="000000"/>
              </a:solidFill>
            </a:endParaRPr>
          </a:p>
          <a:p>
            <a:pPr marL="285750" indent="-285750">
              <a:spcBef>
                <a:spcPts val="0"/>
              </a:spcBef>
              <a:spcAft>
                <a:spcPts val="600"/>
              </a:spcAft>
              <a:buFont typeface="Arial" panose="020B0604020202020204" pitchFamily="34" charset="0"/>
              <a:buChar char="•"/>
            </a:pPr>
            <a:r>
              <a:rPr lang="en-AU" sz="1600" dirty="0">
                <a:solidFill>
                  <a:srgbClr val="000000"/>
                </a:solidFill>
              </a:rPr>
              <a:t>October soil moisture in the root zone (0-100cm) was below average for nearly all of NSW, southern QLD and much of the Peninsula and Gulf Country, much of Victoria away from the south west, central southern and south Gippsland, most of Tasmania, much of northern, south-western and eastern South Australia, most of western and southern Western Australia and pockets of the Kimberly and much of the northern half of the Northern Territory. </a:t>
            </a:r>
          </a:p>
          <a:p>
            <a:pPr marL="0" indent="0">
              <a:spcBef>
                <a:spcPts val="0"/>
              </a:spcBef>
              <a:spcAft>
                <a:spcPts val="600"/>
              </a:spcAft>
            </a:pPr>
            <a:endParaRPr lang="en-AU" u="sng" dirty="0">
              <a:solidFill>
                <a:srgbClr val="000000"/>
              </a:solidFill>
            </a:endParaRPr>
          </a:p>
        </p:txBody>
      </p:sp>
      <p:sp>
        <p:nvSpPr>
          <p:cNvPr id="10" name="Rectangle 9"/>
          <p:cNvSpPr/>
          <p:nvPr/>
        </p:nvSpPr>
        <p:spPr>
          <a:xfrm>
            <a:off x="181781" y="6441603"/>
            <a:ext cx="1758973" cy="261610"/>
          </a:xfrm>
          <a:prstGeom prst="rect">
            <a:avLst/>
          </a:prstGeom>
        </p:spPr>
        <p:txBody>
          <a:bodyPr wrap="square">
            <a:spAutoFit/>
          </a:bodyPr>
          <a:lstStyle/>
          <a:p>
            <a:pPr eaLnBrk="1" hangingPunct="1">
              <a:defRPr/>
            </a:pPr>
            <a:r>
              <a:rPr lang="en-AU" sz="1100" b="1" i="1" dirty="0">
                <a:solidFill>
                  <a:schemeClr val="tx1">
                    <a:lumMod val="50000"/>
                  </a:schemeClr>
                </a:solidFill>
              </a:rPr>
              <a:t>Source: www.bom.gov.au </a:t>
            </a:r>
          </a:p>
        </p:txBody>
      </p:sp>
      <p:pic>
        <p:nvPicPr>
          <p:cNvPr id="5" name="Picture 4">
            <a:extLst>
              <a:ext uri="{FF2B5EF4-FFF2-40B4-BE49-F238E27FC236}">
                <a16:creationId xmlns:a16="http://schemas.microsoft.com/office/drawing/2014/main" id="{514117F3-C9EC-4D9E-86EF-4C92D08DAAB0}"/>
              </a:ext>
            </a:extLst>
          </p:cNvPr>
          <p:cNvPicPr>
            <a:picLocks noChangeAspect="1"/>
          </p:cNvPicPr>
          <p:nvPr/>
        </p:nvPicPr>
        <p:blipFill>
          <a:blip r:embed="rId2"/>
          <a:stretch>
            <a:fillRect/>
          </a:stretch>
        </p:blipFill>
        <p:spPr>
          <a:xfrm>
            <a:off x="4050972" y="1172628"/>
            <a:ext cx="4755857" cy="3302101"/>
          </a:xfrm>
          <a:prstGeom prst="rect">
            <a:avLst/>
          </a:prstGeom>
        </p:spPr>
      </p:pic>
    </p:spTree>
    <p:extLst>
      <p:ext uri="{BB962C8B-B14F-4D97-AF65-F5344CB8AC3E}">
        <p14:creationId xmlns:p14="http://schemas.microsoft.com/office/powerpoint/2010/main" val="2660108652"/>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F9C85-3967-4DE6-9FEE-471A0B4B2FF8}"/>
              </a:ext>
            </a:extLst>
          </p:cNvPr>
          <p:cNvSpPr>
            <a:spLocks noGrp="1"/>
          </p:cNvSpPr>
          <p:nvPr>
            <p:ph type="title"/>
          </p:nvPr>
        </p:nvSpPr>
        <p:spPr>
          <a:xfrm>
            <a:off x="467276" y="290131"/>
            <a:ext cx="7886700" cy="757996"/>
          </a:xfrm>
        </p:spPr>
        <p:txBody>
          <a:bodyPr/>
          <a:lstStyle/>
          <a:p>
            <a:r>
              <a:rPr lang="en-AU" dirty="0">
                <a:solidFill>
                  <a:srgbClr val="627D62"/>
                </a:solidFill>
              </a:rPr>
              <a:t>Runoff</a:t>
            </a:r>
          </a:p>
        </p:txBody>
      </p:sp>
      <p:sp>
        <p:nvSpPr>
          <p:cNvPr id="4" name="Slide Number Placeholder 3">
            <a:extLst>
              <a:ext uri="{FF2B5EF4-FFF2-40B4-BE49-F238E27FC236}">
                <a16:creationId xmlns:a16="http://schemas.microsoft.com/office/drawing/2014/main" id="{57FD7BB3-5499-4F38-BDC3-C7FBAB73E7E6}"/>
              </a:ext>
            </a:extLst>
          </p:cNvPr>
          <p:cNvSpPr>
            <a:spLocks noGrp="1"/>
          </p:cNvSpPr>
          <p:nvPr>
            <p:ph type="sldNum" sz="quarter" idx="12"/>
          </p:nvPr>
        </p:nvSpPr>
        <p:spPr/>
        <p:txBody>
          <a:bodyPr/>
          <a:lstStyle/>
          <a:p>
            <a:fld id="{E1A6097A-715C-4A56-B015-1592610351D8}" type="slidenum">
              <a:rPr lang="en-AU" smtClean="0"/>
              <a:pPr/>
              <a:t>25</a:t>
            </a:fld>
            <a:endParaRPr lang="en-AU" dirty="0"/>
          </a:p>
        </p:txBody>
      </p:sp>
      <p:sp>
        <p:nvSpPr>
          <p:cNvPr id="6" name="Content Placeholder 5">
            <a:extLst>
              <a:ext uri="{FF2B5EF4-FFF2-40B4-BE49-F238E27FC236}">
                <a16:creationId xmlns:a16="http://schemas.microsoft.com/office/drawing/2014/main" id="{93C50665-CA6E-414F-8804-DC7ED7DC752C}"/>
              </a:ext>
            </a:extLst>
          </p:cNvPr>
          <p:cNvSpPr>
            <a:spLocks noGrp="1"/>
          </p:cNvSpPr>
          <p:nvPr>
            <p:ph idx="1"/>
          </p:nvPr>
        </p:nvSpPr>
        <p:spPr>
          <a:xfrm>
            <a:off x="182880" y="1190198"/>
            <a:ext cx="3154680" cy="4351338"/>
          </a:xfrm>
        </p:spPr>
        <p:txBody>
          <a:bodyPr>
            <a:normAutofit lnSpcReduction="10000"/>
          </a:bodyPr>
          <a:lstStyle/>
          <a:p>
            <a:pPr marL="0" indent="0">
              <a:buNone/>
            </a:pPr>
            <a:r>
              <a:rPr lang="en-AU" sz="1600" dirty="0">
                <a:solidFill>
                  <a:srgbClr val="000000"/>
                </a:solidFill>
              </a:rPr>
              <a:t>Runoff impacts the availability of water in the wetlands and the health of riverine systems. It has a direct influence in the creation and maintenance of waterbird habitat.</a:t>
            </a:r>
          </a:p>
          <a:p>
            <a:r>
              <a:rPr lang="en-AU" sz="1600" dirty="0"/>
              <a:t>Large parts of QLD and NSW have experienced “below average”, “very much below” average to “lowest 1%” runoff during the last month.  </a:t>
            </a:r>
          </a:p>
          <a:p>
            <a:r>
              <a:rPr lang="en-AU" sz="1600" dirty="0"/>
              <a:t>Parts of western and northern QLD and southern NSW, northern and southern Victoria and southern SA have experienced “average” to “above average” runoff.  </a:t>
            </a:r>
          </a:p>
          <a:p>
            <a:r>
              <a:rPr lang="en-AU" sz="1600" dirty="0"/>
              <a:t>Part of northern QLD has experienced “very much above average” runoff.</a:t>
            </a:r>
          </a:p>
        </p:txBody>
      </p:sp>
      <p:pic>
        <p:nvPicPr>
          <p:cNvPr id="7" name="Picture 6">
            <a:extLst>
              <a:ext uri="{FF2B5EF4-FFF2-40B4-BE49-F238E27FC236}">
                <a16:creationId xmlns:a16="http://schemas.microsoft.com/office/drawing/2014/main" id="{9F57DBB8-E7F2-4324-878F-864634395BDF}"/>
              </a:ext>
            </a:extLst>
          </p:cNvPr>
          <p:cNvPicPr>
            <a:picLocks noChangeAspect="1"/>
          </p:cNvPicPr>
          <p:nvPr/>
        </p:nvPicPr>
        <p:blipFill>
          <a:blip r:embed="rId2"/>
          <a:stretch>
            <a:fillRect/>
          </a:stretch>
        </p:blipFill>
        <p:spPr>
          <a:xfrm>
            <a:off x="3337560" y="1262271"/>
            <a:ext cx="5760225" cy="4207192"/>
          </a:xfrm>
          <a:prstGeom prst="rect">
            <a:avLst/>
          </a:prstGeom>
        </p:spPr>
      </p:pic>
      <p:sp>
        <p:nvSpPr>
          <p:cNvPr id="9" name="Rectangle 8">
            <a:extLst>
              <a:ext uri="{FF2B5EF4-FFF2-40B4-BE49-F238E27FC236}">
                <a16:creationId xmlns:a16="http://schemas.microsoft.com/office/drawing/2014/main" id="{E8D89FE1-F97B-41D9-A3AF-12E252062AF5}"/>
              </a:ext>
            </a:extLst>
          </p:cNvPr>
          <p:cNvSpPr/>
          <p:nvPr/>
        </p:nvSpPr>
        <p:spPr>
          <a:xfrm>
            <a:off x="181781" y="6441603"/>
            <a:ext cx="1758973" cy="261610"/>
          </a:xfrm>
          <a:prstGeom prst="rect">
            <a:avLst/>
          </a:prstGeom>
        </p:spPr>
        <p:txBody>
          <a:bodyPr wrap="square">
            <a:spAutoFit/>
          </a:bodyPr>
          <a:lstStyle/>
          <a:p>
            <a:pPr eaLnBrk="1" hangingPunct="1">
              <a:defRPr/>
            </a:pPr>
            <a:r>
              <a:rPr lang="en-AU" sz="1100" b="1" i="1" dirty="0">
                <a:solidFill>
                  <a:schemeClr val="tx1">
                    <a:lumMod val="50000"/>
                  </a:schemeClr>
                </a:solidFill>
              </a:rPr>
              <a:t>Source: www.bom.gov.au </a:t>
            </a:r>
          </a:p>
        </p:txBody>
      </p:sp>
    </p:spTree>
    <p:extLst>
      <p:ext uri="{BB962C8B-B14F-4D97-AF65-F5344CB8AC3E}">
        <p14:creationId xmlns:p14="http://schemas.microsoft.com/office/powerpoint/2010/main" val="3752902276"/>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982" y="323488"/>
            <a:ext cx="4343018" cy="733592"/>
          </a:xfrm>
        </p:spPr>
        <p:txBody>
          <a:bodyPr/>
          <a:lstStyle/>
          <a:p>
            <a:r>
              <a:rPr lang="en-AU" dirty="0">
                <a:solidFill>
                  <a:srgbClr val="627D62"/>
                </a:solidFill>
              </a:rPr>
              <a:t>Streamflow predictions </a:t>
            </a:r>
          </a:p>
        </p:txBody>
      </p:sp>
      <p:sp>
        <p:nvSpPr>
          <p:cNvPr id="19" name="Content Placeholder 18">
            <a:extLst>
              <a:ext uri="{FF2B5EF4-FFF2-40B4-BE49-F238E27FC236}">
                <a16:creationId xmlns:a16="http://schemas.microsoft.com/office/drawing/2014/main" id="{838AA52B-1718-4EDA-A71B-EED8F03F3282}"/>
              </a:ext>
            </a:extLst>
          </p:cNvPr>
          <p:cNvSpPr>
            <a:spLocks noGrp="1"/>
          </p:cNvSpPr>
          <p:nvPr>
            <p:ph sz="half" idx="2"/>
          </p:nvPr>
        </p:nvSpPr>
        <p:spPr>
          <a:xfrm>
            <a:off x="5613956" y="1319328"/>
            <a:ext cx="3337178" cy="3870999"/>
          </a:xfrm>
        </p:spPr>
        <p:txBody>
          <a:bodyPr>
            <a:normAutofit fontScale="92500" lnSpcReduction="10000"/>
          </a:bodyPr>
          <a:lstStyle/>
          <a:p>
            <a:pPr marL="0" indent="0">
              <a:lnSpc>
                <a:spcPct val="110000"/>
              </a:lnSpc>
              <a:spcBef>
                <a:spcPts val="0"/>
              </a:spcBef>
              <a:buNone/>
            </a:pPr>
            <a:r>
              <a:rPr lang="en-AU" sz="1600" dirty="0">
                <a:solidFill>
                  <a:srgbClr val="000000"/>
                </a:solidFill>
              </a:rPr>
              <a:t>Streamflow has a direct influence on waterbird habitat extent and population  abundance.  Rivers and creeks provide feeding, resting and breeding habitat and provide inputs into wetlands where they have not been diverted.  </a:t>
            </a:r>
          </a:p>
          <a:p>
            <a:pPr marL="0" indent="0">
              <a:buNone/>
            </a:pPr>
            <a:endParaRPr lang="en-AU" sz="1200" dirty="0">
              <a:solidFill>
                <a:srgbClr val="000000"/>
              </a:solidFill>
            </a:endParaRPr>
          </a:p>
          <a:p>
            <a:pPr marL="0" indent="0">
              <a:buNone/>
            </a:pPr>
            <a:r>
              <a:rPr lang="en-AU" sz="1600" b="1" dirty="0">
                <a:solidFill>
                  <a:srgbClr val="000000"/>
                </a:solidFill>
              </a:rPr>
              <a:t>Current prediction </a:t>
            </a:r>
          </a:p>
          <a:p>
            <a:pPr>
              <a:lnSpc>
                <a:spcPct val="110000"/>
              </a:lnSpc>
              <a:spcBef>
                <a:spcPts val="0"/>
              </a:spcBef>
            </a:pPr>
            <a:r>
              <a:rPr lang="en-AU" sz="1600" dirty="0"/>
              <a:t>For November 2019 – January 2020, low stream-flows are likely at 176 (128 in 2018) locations throughout Australia, near median flows at 12, and high flows at 10.</a:t>
            </a:r>
          </a:p>
          <a:p>
            <a:pPr>
              <a:lnSpc>
                <a:spcPct val="110000"/>
              </a:lnSpc>
              <a:spcBef>
                <a:spcPts val="0"/>
              </a:spcBef>
            </a:pPr>
            <a:r>
              <a:rPr lang="en-AU" sz="1600" dirty="0"/>
              <a:t>Victorian predictions indicate lower than median stream-flows are likely in most survey areas.</a:t>
            </a:r>
          </a:p>
        </p:txBody>
      </p:sp>
      <p:sp>
        <p:nvSpPr>
          <p:cNvPr id="6" name="Slide Number Placeholder 5"/>
          <p:cNvSpPr>
            <a:spLocks noGrp="1"/>
          </p:cNvSpPr>
          <p:nvPr>
            <p:ph type="sldNum" sz="quarter" idx="12"/>
          </p:nvPr>
        </p:nvSpPr>
        <p:spPr/>
        <p:txBody>
          <a:bodyPr/>
          <a:lstStyle/>
          <a:p>
            <a:fld id="{E1A6097A-715C-4A56-B015-1592610351D8}" type="slidenum">
              <a:rPr lang="en-AU" sz="1000" smtClean="0"/>
              <a:pPr/>
              <a:t>26</a:t>
            </a:fld>
            <a:endParaRPr lang="en-AU" sz="1000" dirty="0"/>
          </a:p>
        </p:txBody>
      </p:sp>
      <p:sp>
        <p:nvSpPr>
          <p:cNvPr id="3" name="TextBox 2"/>
          <p:cNvSpPr txBox="1"/>
          <p:nvPr/>
        </p:nvSpPr>
        <p:spPr>
          <a:xfrm>
            <a:off x="192866" y="5472964"/>
            <a:ext cx="5376116" cy="461665"/>
          </a:xfrm>
          <a:prstGeom prst="rect">
            <a:avLst/>
          </a:prstGeom>
          <a:solidFill>
            <a:schemeClr val="accent1">
              <a:lumMod val="20000"/>
              <a:lumOff val="80000"/>
            </a:schemeClr>
          </a:solidFill>
          <a:ln>
            <a:solidFill>
              <a:schemeClr val="tx1"/>
            </a:solidFill>
            <a:prstDash val="solid"/>
          </a:ln>
        </p:spPr>
        <p:txBody>
          <a:bodyPr wrap="square" rtlCol="0">
            <a:spAutoFit/>
          </a:bodyPr>
          <a:lstStyle/>
          <a:p>
            <a:r>
              <a:rPr lang="en-US" sz="1200" dirty="0"/>
              <a:t>Note: Forecasts have not been issued for 55 locations due to very low model skill or missing observed data</a:t>
            </a:r>
          </a:p>
        </p:txBody>
      </p:sp>
      <p:sp>
        <p:nvSpPr>
          <p:cNvPr id="18" name="Rectangle 17">
            <a:extLst>
              <a:ext uri="{FF2B5EF4-FFF2-40B4-BE49-F238E27FC236}">
                <a16:creationId xmlns:a16="http://schemas.microsoft.com/office/drawing/2014/main" id="{23E2DC6B-2BC6-4F8C-8B26-7A1DDA6EED2E}"/>
              </a:ext>
            </a:extLst>
          </p:cNvPr>
          <p:cNvSpPr/>
          <p:nvPr/>
        </p:nvSpPr>
        <p:spPr>
          <a:xfrm>
            <a:off x="104341" y="6356351"/>
            <a:ext cx="1758973" cy="261610"/>
          </a:xfrm>
          <a:prstGeom prst="rect">
            <a:avLst/>
          </a:prstGeom>
        </p:spPr>
        <p:txBody>
          <a:bodyPr wrap="square">
            <a:spAutoFit/>
          </a:bodyPr>
          <a:lstStyle/>
          <a:p>
            <a:pPr eaLnBrk="1" hangingPunct="1">
              <a:defRPr/>
            </a:pPr>
            <a:r>
              <a:rPr lang="en-AU" sz="1100" b="1" i="1" dirty="0">
                <a:solidFill>
                  <a:schemeClr val="tx1">
                    <a:lumMod val="50000"/>
                  </a:schemeClr>
                </a:solidFill>
              </a:rPr>
              <a:t>Source: www.bom.gov.au </a:t>
            </a:r>
          </a:p>
        </p:txBody>
      </p:sp>
      <p:pic>
        <p:nvPicPr>
          <p:cNvPr id="5" name="Picture 4">
            <a:extLst>
              <a:ext uri="{FF2B5EF4-FFF2-40B4-BE49-F238E27FC236}">
                <a16:creationId xmlns:a16="http://schemas.microsoft.com/office/drawing/2014/main" id="{64A92387-2A66-4E75-8DE4-2842D03E319E}"/>
              </a:ext>
            </a:extLst>
          </p:cNvPr>
          <p:cNvPicPr>
            <a:picLocks noChangeAspect="1"/>
          </p:cNvPicPr>
          <p:nvPr/>
        </p:nvPicPr>
        <p:blipFill>
          <a:blip r:embed="rId2"/>
          <a:stretch>
            <a:fillRect/>
          </a:stretch>
        </p:blipFill>
        <p:spPr>
          <a:xfrm>
            <a:off x="228982" y="1136448"/>
            <a:ext cx="5376116" cy="3862184"/>
          </a:xfrm>
          <a:prstGeom prst="rect">
            <a:avLst/>
          </a:prstGeom>
        </p:spPr>
      </p:pic>
    </p:spTree>
    <p:extLst>
      <p:ext uri="{BB962C8B-B14F-4D97-AF65-F5344CB8AC3E}">
        <p14:creationId xmlns:p14="http://schemas.microsoft.com/office/powerpoint/2010/main" val="844291410"/>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3412" y="18255"/>
            <a:ext cx="7886700" cy="1325563"/>
          </a:xfrm>
        </p:spPr>
        <p:txBody>
          <a:bodyPr/>
          <a:lstStyle/>
          <a:p>
            <a:r>
              <a:rPr lang="en-AU" dirty="0">
                <a:solidFill>
                  <a:srgbClr val="627D62"/>
                </a:solidFill>
              </a:rPr>
              <a:t>Pasture conditions</a:t>
            </a:r>
          </a:p>
        </p:txBody>
      </p:sp>
      <p:sp>
        <p:nvSpPr>
          <p:cNvPr id="7" name="Content Placeholder 6">
            <a:extLst>
              <a:ext uri="{FF2B5EF4-FFF2-40B4-BE49-F238E27FC236}">
                <a16:creationId xmlns:a16="http://schemas.microsoft.com/office/drawing/2014/main" id="{9F83EF6D-366E-4155-B82C-03926F60B0A1}"/>
              </a:ext>
            </a:extLst>
          </p:cNvPr>
          <p:cNvSpPr>
            <a:spLocks noGrp="1"/>
          </p:cNvSpPr>
          <p:nvPr>
            <p:ph idx="1"/>
          </p:nvPr>
        </p:nvSpPr>
        <p:spPr>
          <a:xfrm>
            <a:off x="516031" y="1136819"/>
            <a:ext cx="8111938" cy="1938665"/>
          </a:xfrm>
        </p:spPr>
        <p:txBody>
          <a:bodyPr>
            <a:normAutofit/>
          </a:bodyPr>
          <a:lstStyle/>
          <a:p>
            <a:pPr marL="0" indent="0">
              <a:spcBef>
                <a:spcPts val="0"/>
              </a:spcBef>
              <a:spcAft>
                <a:spcPts val="600"/>
              </a:spcAft>
              <a:buNone/>
            </a:pPr>
            <a:r>
              <a:rPr lang="en-AU" sz="1600" dirty="0">
                <a:solidFill>
                  <a:srgbClr val="000000"/>
                </a:solidFill>
              </a:rPr>
              <a:t>Pasture conditions are a coarse indicator of potential feeding habitat for grazing species, such as Wood Duck and Mountain Duck, and nesting habitat for ground-nesting game ducks.</a:t>
            </a:r>
          </a:p>
          <a:p>
            <a:pPr marL="0" indent="0">
              <a:spcBef>
                <a:spcPts val="0"/>
              </a:spcBef>
              <a:spcAft>
                <a:spcPts val="600"/>
              </a:spcAft>
              <a:buNone/>
            </a:pPr>
            <a:endParaRPr lang="en-AU" sz="1200" b="1" dirty="0">
              <a:solidFill>
                <a:srgbClr val="000000"/>
              </a:solidFill>
            </a:endParaRPr>
          </a:p>
          <a:p>
            <a:pPr marL="0" indent="0">
              <a:spcBef>
                <a:spcPts val="0"/>
              </a:spcBef>
              <a:spcAft>
                <a:spcPts val="600"/>
              </a:spcAft>
              <a:buNone/>
            </a:pPr>
            <a:r>
              <a:rPr lang="en-AU" sz="1600" b="1" dirty="0">
                <a:solidFill>
                  <a:srgbClr val="000000"/>
                </a:solidFill>
              </a:rPr>
              <a:t>Current conditions </a:t>
            </a:r>
          </a:p>
          <a:p>
            <a:pPr>
              <a:spcBef>
                <a:spcPts val="0"/>
              </a:spcBef>
              <a:spcAft>
                <a:spcPts val="600"/>
              </a:spcAft>
            </a:pPr>
            <a:r>
              <a:rPr lang="en-AU" sz="1600" dirty="0">
                <a:solidFill>
                  <a:srgbClr val="000000"/>
                </a:solidFill>
              </a:rPr>
              <a:t>Compared with historical records, large parts of eastern Australia have recorded “well below average” to “extremely low” pasture growth, except for areas in central and northern Queensland and scattered parts of the south-eastern NSW and Victoria which were average. </a:t>
            </a:r>
          </a:p>
          <a:p>
            <a:pPr marL="0" indent="0">
              <a:buNone/>
            </a:pPr>
            <a:endParaRPr lang="en-AU" dirty="0"/>
          </a:p>
        </p:txBody>
      </p:sp>
      <p:sp>
        <p:nvSpPr>
          <p:cNvPr id="5" name="Slide Number Placeholder 4"/>
          <p:cNvSpPr>
            <a:spLocks noGrp="1"/>
          </p:cNvSpPr>
          <p:nvPr>
            <p:ph type="sldNum" sz="quarter" idx="12"/>
          </p:nvPr>
        </p:nvSpPr>
        <p:spPr/>
        <p:txBody>
          <a:bodyPr/>
          <a:lstStyle/>
          <a:p>
            <a:fld id="{E1A6097A-715C-4A56-B015-1592610351D8}" type="slidenum">
              <a:rPr lang="en-AU" sz="1000" smtClean="0"/>
              <a:pPr/>
              <a:t>27</a:t>
            </a:fld>
            <a:endParaRPr lang="en-AU" sz="1000" dirty="0"/>
          </a:p>
        </p:txBody>
      </p:sp>
      <p:sp>
        <p:nvSpPr>
          <p:cNvPr id="8" name="Rectangle 7">
            <a:extLst>
              <a:ext uri="{FF2B5EF4-FFF2-40B4-BE49-F238E27FC236}">
                <a16:creationId xmlns:a16="http://schemas.microsoft.com/office/drawing/2014/main" id="{EBAEDB93-A36B-4FB6-A0F0-F96F45265E50}"/>
              </a:ext>
            </a:extLst>
          </p:cNvPr>
          <p:cNvSpPr/>
          <p:nvPr/>
        </p:nvSpPr>
        <p:spPr>
          <a:xfrm>
            <a:off x="516031" y="6462366"/>
            <a:ext cx="2552701" cy="261610"/>
          </a:xfrm>
          <a:prstGeom prst="rect">
            <a:avLst/>
          </a:prstGeom>
        </p:spPr>
        <p:txBody>
          <a:bodyPr wrap="square">
            <a:spAutoFit/>
          </a:bodyPr>
          <a:lstStyle/>
          <a:p>
            <a:pPr eaLnBrk="1" hangingPunct="1">
              <a:defRPr/>
            </a:pPr>
            <a:r>
              <a:rPr lang="en-AU" sz="1100" b="1" i="1" dirty="0">
                <a:solidFill>
                  <a:schemeClr val="tx1">
                    <a:lumMod val="50000"/>
                  </a:schemeClr>
                </a:solidFill>
              </a:rPr>
              <a:t>Source: www.longpaddock.qld.gov.au </a:t>
            </a:r>
          </a:p>
        </p:txBody>
      </p:sp>
      <p:pic>
        <p:nvPicPr>
          <p:cNvPr id="4" name="Picture 3">
            <a:extLst>
              <a:ext uri="{FF2B5EF4-FFF2-40B4-BE49-F238E27FC236}">
                <a16:creationId xmlns:a16="http://schemas.microsoft.com/office/drawing/2014/main" id="{49247780-19DA-439E-B8D2-DAD0C6C38ECD}"/>
              </a:ext>
            </a:extLst>
          </p:cNvPr>
          <p:cNvPicPr>
            <a:picLocks noChangeAspect="1"/>
          </p:cNvPicPr>
          <p:nvPr/>
        </p:nvPicPr>
        <p:blipFill>
          <a:blip r:embed="rId2"/>
          <a:stretch>
            <a:fillRect/>
          </a:stretch>
        </p:blipFill>
        <p:spPr>
          <a:xfrm>
            <a:off x="569371" y="3085068"/>
            <a:ext cx="4477766" cy="3377298"/>
          </a:xfrm>
          <a:prstGeom prst="rect">
            <a:avLst/>
          </a:prstGeom>
        </p:spPr>
      </p:pic>
      <p:sp>
        <p:nvSpPr>
          <p:cNvPr id="9" name="TextBox 8">
            <a:extLst>
              <a:ext uri="{FF2B5EF4-FFF2-40B4-BE49-F238E27FC236}">
                <a16:creationId xmlns:a16="http://schemas.microsoft.com/office/drawing/2014/main" id="{CCE3D12D-5C95-4BBE-A55B-B563F102A2F1}"/>
              </a:ext>
            </a:extLst>
          </p:cNvPr>
          <p:cNvSpPr txBox="1"/>
          <p:nvPr/>
        </p:nvSpPr>
        <p:spPr>
          <a:xfrm>
            <a:off x="5047137" y="3085068"/>
            <a:ext cx="3693451" cy="2385268"/>
          </a:xfrm>
          <a:prstGeom prst="rect">
            <a:avLst/>
          </a:prstGeom>
          <a:noFill/>
        </p:spPr>
        <p:txBody>
          <a:bodyPr wrap="square" rtlCol="0">
            <a:spAutoFit/>
          </a:bodyPr>
          <a:lstStyle/>
          <a:p>
            <a:pPr marL="285750" lvl="0" indent="-285750" defTabSz="685800">
              <a:lnSpc>
                <a:spcPct val="90000"/>
              </a:lnSpc>
              <a:spcAft>
                <a:spcPts val="600"/>
              </a:spcAft>
              <a:buFont typeface="Arial" panose="020B0604020202020204" pitchFamily="34" charset="0"/>
              <a:buChar char="•"/>
            </a:pPr>
            <a:r>
              <a:rPr lang="en-AU" sz="1600" dirty="0">
                <a:solidFill>
                  <a:srgbClr val="000000"/>
                </a:solidFill>
              </a:rPr>
              <a:t>Some parts of far east and western Gippsland, the south west coast of Victoria and the south east of South Australia have recorded “above average” to “extremely high” pasture growth over the last 12 months.</a:t>
            </a:r>
          </a:p>
          <a:p>
            <a:pPr marL="285750" lvl="0" indent="-285750" defTabSz="685800">
              <a:lnSpc>
                <a:spcPct val="90000"/>
              </a:lnSpc>
              <a:spcAft>
                <a:spcPts val="600"/>
              </a:spcAft>
              <a:buFont typeface="Arial" panose="020B0604020202020204" pitchFamily="34" charset="0"/>
              <a:buChar char="•"/>
            </a:pPr>
            <a:r>
              <a:rPr lang="en-AU" sz="1600" dirty="0">
                <a:solidFill>
                  <a:srgbClr val="000000"/>
                </a:solidFill>
              </a:rPr>
              <a:t>An isolated area in central Queensland also recorded “above average” to “extremely high” pasture growth over the last 12 months.  </a:t>
            </a:r>
          </a:p>
        </p:txBody>
      </p:sp>
    </p:spTree>
    <p:extLst>
      <p:ext uri="{BB962C8B-B14F-4D97-AF65-F5344CB8AC3E}">
        <p14:creationId xmlns:p14="http://schemas.microsoft.com/office/powerpoint/2010/main" val="108167583"/>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0290A1D-97E6-4FD7-87E0-2F0452E6B8CC}"/>
              </a:ext>
            </a:extLst>
          </p:cNvPr>
          <p:cNvPicPr>
            <a:picLocks noChangeAspect="1"/>
          </p:cNvPicPr>
          <p:nvPr/>
        </p:nvPicPr>
        <p:blipFill>
          <a:blip r:embed="rId3"/>
          <a:stretch>
            <a:fillRect/>
          </a:stretch>
        </p:blipFill>
        <p:spPr>
          <a:xfrm>
            <a:off x="6304506" y="5465745"/>
            <a:ext cx="2469094" cy="1164437"/>
          </a:xfrm>
          <a:prstGeom prst="rect">
            <a:avLst/>
          </a:prstGeom>
        </p:spPr>
      </p:pic>
      <p:pic>
        <p:nvPicPr>
          <p:cNvPr id="10"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431905" y="5536383"/>
            <a:ext cx="1622753" cy="1119928"/>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itle 1"/>
          <p:cNvSpPr txBox="1">
            <a:spLocks/>
          </p:cNvSpPr>
          <p:nvPr/>
        </p:nvSpPr>
        <p:spPr>
          <a:xfrm>
            <a:off x="357331" y="317509"/>
            <a:ext cx="5372100" cy="841898"/>
          </a:xfrm>
          <a:prstGeom prst="rect">
            <a:avLst/>
          </a:prstGeom>
        </p:spPr>
        <p:txBody>
          <a:bodyPr vert="horz" lIns="91440" tIns="45720" rIns="91440" bIns="45720" rtlCol="0" anchor="ctr">
            <a:noAutofit/>
          </a:bodyPr>
          <a:lstStyle>
            <a:lvl1pPr algn="l" defTabSz="457200" rtl="0" eaLnBrk="1" latinLnBrk="0" hangingPunct="1">
              <a:spcBef>
                <a:spcPct val="0"/>
              </a:spcBef>
              <a:buNone/>
              <a:defRPr sz="2800" kern="1200">
                <a:solidFill>
                  <a:srgbClr val="627D62"/>
                </a:solidFill>
                <a:latin typeface="+mj-lt"/>
                <a:ea typeface="+mj-ea"/>
                <a:cs typeface="+mj-cs"/>
              </a:defRPr>
            </a:lvl1pPr>
          </a:lstStyle>
          <a:p>
            <a:r>
              <a:rPr lang="en-AU" sz="3300" dirty="0"/>
              <a:t>Eastern Australian Waterbird </a:t>
            </a:r>
          </a:p>
          <a:p>
            <a:r>
              <a:rPr lang="en-AU" sz="3300" dirty="0"/>
              <a:t>Survey (EAWS)</a:t>
            </a:r>
          </a:p>
        </p:txBody>
      </p:sp>
      <p:sp>
        <p:nvSpPr>
          <p:cNvPr id="12" name="Content Placeholder 2"/>
          <p:cNvSpPr txBox="1">
            <a:spLocks/>
          </p:cNvSpPr>
          <p:nvPr/>
        </p:nvSpPr>
        <p:spPr>
          <a:xfrm>
            <a:off x="177974" y="1382233"/>
            <a:ext cx="5680847" cy="564218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Tx/>
              <a:buNone/>
              <a:defRPr sz="1800" kern="1200">
                <a:solidFill>
                  <a:srgbClr val="AA9C8F"/>
                </a:solidFill>
                <a:latin typeface="+mn-lt"/>
                <a:ea typeface="+mn-ea"/>
                <a:cs typeface="+mn-cs"/>
              </a:defRPr>
            </a:lvl1pPr>
            <a:lvl2pPr marL="742950" indent="-285750" algn="l" defTabSz="457200" rtl="0" eaLnBrk="1" latinLnBrk="0" hangingPunct="1">
              <a:spcBef>
                <a:spcPct val="20000"/>
              </a:spcBef>
              <a:buFont typeface="Arial"/>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pPr>
            <a:r>
              <a:rPr lang="en-AU" sz="1600" dirty="0">
                <a:solidFill>
                  <a:srgbClr val="000000"/>
                </a:solidFill>
              </a:rPr>
              <a:t>The EAWS monitors changes in the abundance and distribution indices of 50 waterbird species in eastern Australia.</a:t>
            </a:r>
          </a:p>
          <a:p>
            <a:pPr marL="0" indent="0">
              <a:spcBef>
                <a:spcPts val="0"/>
              </a:spcBef>
            </a:pPr>
            <a:endParaRPr lang="en-AU" sz="1600" b="1" dirty="0">
              <a:solidFill>
                <a:srgbClr val="000000"/>
              </a:solidFill>
            </a:endParaRPr>
          </a:p>
          <a:p>
            <a:pPr marL="0" indent="0">
              <a:spcBef>
                <a:spcPts val="0"/>
              </a:spcBef>
            </a:pPr>
            <a:r>
              <a:rPr lang="en-AU" sz="1600" dirty="0">
                <a:solidFill>
                  <a:srgbClr val="000000"/>
                </a:solidFill>
              </a:rPr>
              <a:t>The EAWS was designed by Graeme </a:t>
            </a:r>
            <a:r>
              <a:rPr lang="en-AU" sz="1600" dirty="0" err="1">
                <a:solidFill>
                  <a:srgbClr val="000000"/>
                </a:solidFill>
              </a:rPr>
              <a:t>Caughley</a:t>
            </a:r>
            <a:r>
              <a:rPr lang="en-AU" sz="1600" dirty="0">
                <a:solidFill>
                  <a:srgbClr val="000000"/>
                </a:solidFill>
              </a:rPr>
              <a:t> and has been conducted annually in October since 1983.  Waterbirds are counted from the air across t</a:t>
            </a:r>
            <a:r>
              <a:rPr lang="en-AU" sz="1600" dirty="0">
                <a:solidFill>
                  <a:schemeClr val="tx1"/>
                </a:solidFill>
              </a:rPr>
              <a:t>en aerial survey bands (each 30 km in width), every two degrees of latitude, crossing eastern Australia to monitor all wetlands over 1ha in size.</a:t>
            </a:r>
            <a:r>
              <a:rPr lang="en-AU" sz="1600" dirty="0">
                <a:solidFill>
                  <a:srgbClr val="000000"/>
                </a:solidFill>
              </a:rPr>
              <a:t> </a:t>
            </a:r>
          </a:p>
          <a:p>
            <a:pPr marL="0" indent="0">
              <a:spcBef>
                <a:spcPts val="0"/>
              </a:spcBef>
            </a:pPr>
            <a:endParaRPr lang="en-AU" sz="1600" dirty="0">
              <a:solidFill>
                <a:srgbClr val="000000"/>
              </a:solidFill>
            </a:endParaRPr>
          </a:p>
          <a:p>
            <a:pPr marL="0" indent="0">
              <a:spcBef>
                <a:spcPts val="0"/>
              </a:spcBef>
            </a:pPr>
            <a:r>
              <a:rPr lang="en-AU" sz="1600" dirty="0">
                <a:solidFill>
                  <a:srgbClr val="000000"/>
                </a:solidFill>
              </a:rPr>
              <a:t>The EAWS provides: </a:t>
            </a:r>
          </a:p>
          <a:p>
            <a:pPr lvl="1">
              <a:spcBef>
                <a:spcPts val="0"/>
              </a:spcBef>
              <a:buFont typeface="Wingdings" panose="05000000000000000000" pitchFamily="2" charset="2"/>
              <a:buChar char="§"/>
            </a:pPr>
            <a:r>
              <a:rPr lang="en-AU" sz="1600" dirty="0">
                <a:solidFill>
                  <a:srgbClr val="000000"/>
                </a:solidFill>
              </a:rPr>
              <a:t>an index (not total count) of abundance of waterbirds, including game ducks </a:t>
            </a:r>
          </a:p>
          <a:p>
            <a:pPr lvl="1">
              <a:spcBef>
                <a:spcPts val="0"/>
              </a:spcBef>
              <a:buFont typeface="Wingdings" panose="05000000000000000000" pitchFamily="2" charset="2"/>
              <a:buChar char="§"/>
            </a:pPr>
            <a:r>
              <a:rPr lang="en-AU" sz="1600" dirty="0">
                <a:solidFill>
                  <a:srgbClr val="000000"/>
                </a:solidFill>
              </a:rPr>
              <a:t>information on the distribution of waterbird and game duck populations along survey bands</a:t>
            </a:r>
          </a:p>
          <a:p>
            <a:pPr lvl="1">
              <a:spcBef>
                <a:spcPts val="0"/>
              </a:spcBef>
              <a:buFont typeface="Wingdings" panose="05000000000000000000" pitchFamily="2" charset="2"/>
              <a:buChar char="§"/>
            </a:pPr>
            <a:r>
              <a:rPr lang="en-AU" sz="1600" dirty="0">
                <a:solidFill>
                  <a:srgbClr val="000000"/>
                </a:solidFill>
              </a:rPr>
              <a:t>the extent and distribution of habitat along survey bands, and </a:t>
            </a:r>
          </a:p>
          <a:p>
            <a:pPr lvl="1">
              <a:spcBef>
                <a:spcPts val="0"/>
              </a:spcBef>
              <a:buFont typeface="Wingdings" panose="05000000000000000000" pitchFamily="2" charset="2"/>
              <a:buChar char="§"/>
            </a:pPr>
            <a:r>
              <a:rPr lang="en-AU" sz="1600" dirty="0">
                <a:solidFill>
                  <a:srgbClr val="000000"/>
                </a:solidFill>
              </a:rPr>
              <a:t>limited information on waterbird breeding.</a:t>
            </a:r>
          </a:p>
          <a:p>
            <a:pPr>
              <a:spcBef>
                <a:spcPts val="0"/>
              </a:spcBef>
              <a:buFont typeface="Arial" panose="020B0604020202020204" pitchFamily="34" charset="0"/>
              <a:buChar char="•"/>
            </a:pPr>
            <a:endParaRPr lang="en-AU" sz="1600" dirty="0">
              <a:solidFill>
                <a:srgbClr val="000000"/>
              </a:solidFill>
            </a:endParaRPr>
          </a:p>
          <a:p>
            <a:pPr marL="0" indent="0">
              <a:spcBef>
                <a:spcPts val="0"/>
              </a:spcBef>
            </a:pPr>
            <a:r>
              <a:rPr lang="en-AU" sz="1600" dirty="0">
                <a:solidFill>
                  <a:srgbClr val="000000"/>
                </a:solidFill>
              </a:rPr>
              <a:t>The information is valuable for examining waterbird trends on over one-third of continental Australia and over a long period. </a:t>
            </a:r>
          </a:p>
          <a:p>
            <a:pPr>
              <a:spcBef>
                <a:spcPts val="0"/>
              </a:spcBef>
              <a:buFont typeface="Arial" panose="020B0604020202020204" pitchFamily="34" charset="0"/>
              <a:buChar char="•"/>
            </a:pPr>
            <a:endParaRPr lang="en-AU" sz="1700" dirty="0">
              <a:solidFill>
                <a:srgbClr val="000000"/>
              </a:solidFill>
            </a:endParaRPr>
          </a:p>
          <a:p>
            <a:pPr marL="0" indent="0"/>
            <a:endParaRPr lang="en-AU" sz="1600" dirty="0">
              <a:solidFill>
                <a:schemeClr val="bg1"/>
              </a:solidFill>
            </a:endParaRPr>
          </a:p>
        </p:txBody>
      </p:sp>
      <p:pic>
        <p:nvPicPr>
          <p:cNvPr id="13"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812390" y="5558393"/>
            <a:ext cx="1678537" cy="1119929"/>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descr="https://www.ecosystem.unsw.edu.au/files/styles/large/public/AWSEA_map.png?itok=MOSKw0Cv">
            <a:extLst>
              <a:ext uri="{FF2B5EF4-FFF2-40B4-BE49-F238E27FC236}">
                <a16:creationId xmlns:a16="http://schemas.microsoft.com/office/drawing/2014/main" id="{F5973E71-436F-4155-8320-416E8627AB9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29431" y="1008403"/>
            <a:ext cx="3228975"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7845608"/>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8">
            <a:extLst>
              <a:ext uri="{FF2B5EF4-FFF2-40B4-BE49-F238E27FC236}">
                <a16:creationId xmlns:a16="http://schemas.microsoft.com/office/drawing/2014/main" id="{B1530D41-8CE6-4782-BF08-82604B7BDBAA}"/>
              </a:ext>
            </a:extLst>
          </p:cNvPr>
          <p:cNvSpPr txBox="1">
            <a:spLocks/>
          </p:cNvSpPr>
          <p:nvPr/>
        </p:nvSpPr>
        <p:spPr bwMode="auto">
          <a:xfrm>
            <a:off x="6219645" y="5342581"/>
            <a:ext cx="2467155" cy="1163928"/>
          </a:xfrm>
          <a:prstGeom prst="rect">
            <a:avLst/>
          </a:prstGeom>
          <a:solidFill>
            <a:schemeClr val="bg1"/>
          </a:solidFill>
          <a:ln>
            <a:noFill/>
          </a:ln>
          <a:effectLs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800">
                <a:solidFill>
                  <a:srgbClr val="404040"/>
                </a:solidFill>
                <a:latin typeface="+mn-lt"/>
                <a:ea typeface="+mn-ea"/>
                <a:cs typeface="+mn-cs"/>
              </a:defRPr>
            </a:lvl1pPr>
            <a:lvl2pPr marL="742950" indent="-285750" algn="l" rtl="0" eaLnBrk="1" fontAlgn="base" hangingPunct="1">
              <a:spcBef>
                <a:spcPct val="20000"/>
              </a:spcBef>
              <a:spcAft>
                <a:spcPct val="0"/>
              </a:spcAft>
              <a:buChar char="–"/>
              <a:defRPr sz="2000">
                <a:solidFill>
                  <a:srgbClr val="404040"/>
                </a:solidFill>
                <a:latin typeface="+mn-lt"/>
              </a:defRPr>
            </a:lvl2pPr>
            <a:lvl3pPr marL="1143000" indent="-228600" algn="l" rtl="0" eaLnBrk="1" fontAlgn="base" hangingPunct="1">
              <a:spcBef>
                <a:spcPct val="20000"/>
              </a:spcBef>
              <a:spcAft>
                <a:spcPct val="0"/>
              </a:spcAft>
              <a:buChar char="•"/>
              <a:defRPr sz="2000">
                <a:solidFill>
                  <a:srgbClr val="404040"/>
                </a:solidFill>
                <a:latin typeface="+mn-lt"/>
              </a:defRPr>
            </a:lvl3pPr>
            <a:lvl4pPr marL="1600200" indent="-228600" algn="l" rtl="0" eaLnBrk="1" fontAlgn="base" hangingPunct="1">
              <a:spcBef>
                <a:spcPct val="20000"/>
              </a:spcBef>
              <a:spcAft>
                <a:spcPct val="0"/>
              </a:spcAft>
              <a:buChar char="–"/>
              <a:defRPr sz="2000">
                <a:solidFill>
                  <a:srgbClr val="404040"/>
                </a:solidFill>
                <a:latin typeface="+mn-lt"/>
              </a:defRPr>
            </a:lvl4pPr>
            <a:lvl5pPr marL="2057400" indent="-228600" algn="l" rtl="0" eaLnBrk="1" fontAlgn="base" hangingPunct="1">
              <a:spcBef>
                <a:spcPct val="20000"/>
              </a:spcBef>
              <a:spcAft>
                <a:spcPct val="0"/>
              </a:spcAft>
              <a:buChar char="»"/>
              <a:defRPr sz="2000">
                <a:solidFill>
                  <a:srgbClr val="404040"/>
                </a:solidFill>
                <a:latin typeface="+mn-lt"/>
              </a:defRPr>
            </a:lvl5pPr>
            <a:lvl6pPr marL="2514600" indent="-228600" algn="l" rtl="0" eaLnBrk="1" fontAlgn="base" hangingPunct="1">
              <a:spcBef>
                <a:spcPct val="20000"/>
              </a:spcBef>
              <a:spcAft>
                <a:spcPct val="0"/>
              </a:spcAft>
              <a:buChar char="»"/>
              <a:defRPr sz="2000">
                <a:solidFill>
                  <a:srgbClr val="404040"/>
                </a:solidFill>
                <a:latin typeface="+mn-lt"/>
              </a:defRPr>
            </a:lvl6pPr>
            <a:lvl7pPr marL="2971800" indent="-228600" algn="l" rtl="0" eaLnBrk="1" fontAlgn="base" hangingPunct="1">
              <a:spcBef>
                <a:spcPct val="20000"/>
              </a:spcBef>
              <a:spcAft>
                <a:spcPct val="0"/>
              </a:spcAft>
              <a:buChar char="»"/>
              <a:defRPr sz="2000">
                <a:solidFill>
                  <a:srgbClr val="404040"/>
                </a:solidFill>
                <a:latin typeface="+mn-lt"/>
              </a:defRPr>
            </a:lvl7pPr>
            <a:lvl8pPr marL="3429000" indent="-228600" algn="l" rtl="0" eaLnBrk="1" fontAlgn="base" hangingPunct="1">
              <a:spcBef>
                <a:spcPct val="20000"/>
              </a:spcBef>
              <a:spcAft>
                <a:spcPct val="0"/>
              </a:spcAft>
              <a:buChar char="»"/>
              <a:defRPr sz="2000">
                <a:solidFill>
                  <a:srgbClr val="404040"/>
                </a:solidFill>
                <a:latin typeface="+mn-lt"/>
              </a:defRPr>
            </a:lvl8pPr>
            <a:lvl9pPr marL="3886200" indent="-228600" algn="l" rtl="0" eaLnBrk="1" fontAlgn="base" hangingPunct="1">
              <a:spcBef>
                <a:spcPct val="20000"/>
              </a:spcBef>
              <a:spcAft>
                <a:spcPct val="0"/>
              </a:spcAft>
              <a:buChar char="»"/>
              <a:defRPr sz="2000">
                <a:solidFill>
                  <a:srgbClr val="404040"/>
                </a:solidFill>
                <a:latin typeface="+mn-lt"/>
              </a:defRPr>
            </a:lvl9pPr>
          </a:lstStyle>
          <a:p>
            <a:endParaRPr lang="en-AU" dirty="0"/>
          </a:p>
        </p:txBody>
      </p:sp>
      <p:sp>
        <p:nvSpPr>
          <p:cNvPr id="2" name="Title 1"/>
          <p:cNvSpPr>
            <a:spLocks noGrp="1"/>
          </p:cNvSpPr>
          <p:nvPr>
            <p:ph type="title"/>
          </p:nvPr>
        </p:nvSpPr>
        <p:spPr>
          <a:xfrm>
            <a:off x="365454" y="206528"/>
            <a:ext cx="4612280" cy="714498"/>
          </a:xfrm>
        </p:spPr>
        <p:txBody>
          <a:bodyPr/>
          <a:lstStyle/>
          <a:p>
            <a:r>
              <a:rPr lang="en-AU" dirty="0">
                <a:solidFill>
                  <a:srgbClr val="627D62"/>
                </a:solidFill>
              </a:rPr>
              <a:t>Wetland area index </a:t>
            </a:r>
          </a:p>
        </p:txBody>
      </p:sp>
      <p:sp>
        <p:nvSpPr>
          <p:cNvPr id="6" name="Slide Number Placeholder 5"/>
          <p:cNvSpPr>
            <a:spLocks noGrp="1"/>
          </p:cNvSpPr>
          <p:nvPr>
            <p:ph type="sldNum" sz="quarter" idx="12"/>
          </p:nvPr>
        </p:nvSpPr>
        <p:spPr>
          <a:xfrm>
            <a:off x="8687583" y="6483350"/>
            <a:ext cx="372386" cy="476250"/>
          </a:xfrm>
        </p:spPr>
        <p:txBody>
          <a:bodyPr/>
          <a:lstStyle/>
          <a:p>
            <a:fld id="{E1A6097A-715C-4A56-B015-1592610351D8}" type="slidenum">
              <a:rPr lang="en-AU" sz="1000" smtClean="0"/>
              <a:pPr/>
              <a:t>29</a:t>
            </a:fld>
            <a:endParaRPr lang="en-AU" sz="1000" dirty="0"/>
          </a:p>
        </p:txBody>
      </p:sp>
      <p:sp>
        <p:nvSpPr>
          <p:cNvPr id="5" name="Rectangle 9"/>
          <p:cNvSpPr>
            <a:spLocks noChangeArrowheads="1"/>
          </p:cNvSpPr>
          <p:nvPr/>
        </p:nvSpPr>
        <p:spPr bwMode="auto">
          <a:xfrm>
            <a:off x="365454" y="885415"/>
            <a:ext cx="8519141" cy="646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20000"/>
              </a:spcBef>
            </a:pPr>
            <a:r>
              <a:rPr lang="en-AU" sz="1600" dirty="0">
                <a:solidFill>
                  <a:srgbClr val="000000"/>
                </a:solidFill>
              </a:rPr>
              <a:t>The wetland area index is a measure of wetland availability across all 10 EAAWS transects. This gives an indication of the habitat available for waterbirds. </a:t>
            </a:r>
          </a:p>
          <a:p>
            <a:pPr>
              <a:spcBef>
                <a:spcPct val="20000"/>
              </a:spcBef>
            </a:pPr>
            <a:endParaRPr lang="en-AU" sz="1600" b="1" dirty="0">
              <a:solidFill>
                <a:srgbClr val="000000"/>
              </a:solidFill>
            </a:endParaRPr>
          </a:p>
          <a:p>
            <a:pPr>
              <a:spcBef>
                <a:spcPct val="20000"/>
              </a:spcBef>
            </a:pPr>
            <a:endParaRPr lang="en-AU" sz="1600" b="1" dirty="0">
              <a:solidFill>
                <a:srgbClr val="000000"/>
              </a:solidFill>
            </a:endParaRPr>
          </a:p>
          <a:p>
            <a:pPr marL="285750" indent="-285750">
              <a:spcBef>
                <a:spcPct val="20000"/>
              </a:spcBef>
              <a:buFont typeface="Wingdings" panose="05000000000000000000" pitchFamily="2" charset="2"/>
              <a:buChar char="§"/>
            </a:pPr>
            <a:endParaRPr lang="en-AU" sz="1600" dirty="0"/>
          </a:p>
          <a:p>
            <a:pPr>
              <a:spcBef>
                <a:spcPct val="20000"/>
              </a:spcBef>
            </a:pPr>
            <a:endParaRPr lang="en-AU" sz="1600" dirty="0">
              <a:solidFill>
                <a:srgbClr val="000000"/>
              </a:solidFill>
            </a:endParaRPr>
          </a:p>
          <a:p>
            <a:pPr marL="285750" indent="-285750">
              <a:spcBef>
                <a:spcPct val="20000"/>
              </a:spcBef>
              <a:buFont typeface="Arial" panose="020B0604020202020204" pitchFamily="34" charset="0"/>
              <a:buChar char="•"/>
            </a:pPr>
            <a:endParaRPr lang="en-AU" sz="1600" dirty="0">
              <a:solidFill>
                <a:srgbClr val="000000"/>
              </a:solidFill>
            </a:endParaRPr>
          </a:p>
        </p:txBody>
      </p:sp>
      <p:sp>
        <p:nvSpPr>
          <p:cNvPr id="11" name="Rectangle 10">
            <a:extLst>
              <a:ext uri="{FF2B5EF4-FFF2-40B4-BE49-F238E27FC236}">
                <a16:creationId xmlns:a16="http://schemas.microsoft.com/office/drawing/2014/main" id="{928687C3-C2C4-4454-9E99-54303A7F36BE}"/>
              </a:ext>
            </a:extLst>
          </p:cNvPr>
          <p:cNvSpPr/>
          <p:nvPr/>
        </p:nvSpPr>
        <p:spPr>
          <a:xfrm>
            <a:off x="783321" y="6260615"/>
            <a:ext cx="3743197" cy="553998"/>
          </a:xfrm>
          <a:prstGeom prst="rect">
            <a:avLst/>
          </a:prstGeom>
        </p:spPr>
        <p:txBody>
          <a:bodyPr wrap="square">
            <a:spAutoFit/>
          </a:bodyPr>
          <a:lstStyle/>
          <a:p>
            <a:r>
              <a:rPr lang="en-AU" sz="1000" dirty="0">
                <a:solidFill>
                  <a:srgbClr val="000000"/>
                </a:solidFill>
                <a:latin typeface="Arial" panose="020B0604020202020204" pitchFamily="34" charset="0"/>
                <a:ea typeface="Arial" panose="020B0604020202020204" pitchFamily="34" charset="0"/>
              </a:rPr>
              <a:t>Changes over time in wetland area in the Eastern Australian Waterbird Survey (1983 - 2010); horizontal line shows long-term average.</a:t>
            </a:r>
            <a:endParaRPr lang="en-AU" sz="1000" dirty="0"/>
          </a:p>
        </p:txBody>
      </p:sp>
      <p:pic>
        <p:nvPicPr>
          <p:cNvPr id="7" name="Picture 6">
            <a:extLst>
              <a:ext uri="{FF2B5EF4-FFF2-40B4-BE49-F238E27FC236}">
                <a16:creationId xmlns:a16="http://schemas.microsoft.com/office/drawing/2014/main" id="{E4A83904-F48E-48D2-AA43-522E41D909C6}"/>
              </a:ext>
            </a:extLst>
          </p:cNvPr>
          <p:cNvPicPr>
            <a:picLocks noChangeAspect="1"/>
          </p:cNvPicPr>
          <p:nvPr/>
        </p:nvPicPr>
        <p:blipFill>
          <a:blip r:embed="rId2"/>
          <a:stretch>
            <a:fillRect/>
          </a:stretch>
        </p:blipFill>
        <p:spPr>
          <a:xfrm>
            <a:off x="217714" y="2550337"/>
            <a:ext cx="4001394" cy="3718653"/>
          </a:xfrm>
          <a:prstGeom prst="rect">
            <a:avLst/>
          </a:prstGeom>
        </p:spPr>
      </p:pic>
      <p:sp>
        <p:nvSpPr>
          <p:cNvPr id="54" name="TextBox 53">
            <a:extLst>
              <a:ext uri="{FF2B5EF4-FFF2-40B4-BE49-F238E27FC236}">
                <a16:creationId xmlns:a16="http://schemas.microsoft.com/office/drawing/2014/main" id="{B56A6836-66B6-4606-BA33-C0E1A55A4D54}"/>
              </a:ext>
            </a:extLst>
          </p:cNvPr>
          <p:cNvSpPr txBox="1"/>
          <p:nvPr/>
        </p:nvSpPr>
        <p:spPr>
          <a:xfrm>
            <a:off x="354635" y="1577158"/>
            <a:ext cx="8322129" cy="584775"/>
          </a:xfrm>
          <a:prstGeom prst="rect">
            <a:avLst/>
          </a:prstGeom>
          <a:noFill/>
        </p:spPr>
        <p:txBody>
          <a:bodyPr wrap="square" rtlCol="0">
            <a:spAutoFit/>
          </a:bodyPr>
          <a:lstStyle/>
          <a:p>
            <a:pPr marL="285750" indent="-285750">
              <a:spcBef>
                <a:spcPct val="20000"/>
              </a:spcBef>
              <a:buFont typeface="Arial" panose="020B0604020202020204" pitchFamily="34" charset="0"/>
              <a:buChar char="•"/>
            </a:pPr>
            <a:r>
              <a:rPr lang="en-AU" sz="1600" dirty="0">
                <a:solidFill>
                  <a:srgbClr val="000000"/>
                </a:solidFill>
              </a:rPr>
              <a:t>The 2019 wetland area index </a:t>
            </a:r>
            <a:r>
              <a:rPr lang="en-AU" sz="1600" dirty="0"/>
              <a:t>was the lowest recorded since surveys began 37 years ago and reflects the dry conditions across eastern Australia over the last three years.</a:t>
            </a:r>
          </a:p>
        </p:txBody>
      </p:sp>
      <p:pic>
        <p:nvPicPr>
          <p:cNvPr id="55" name="Picture 54">
            <a:extLst>
              <a:ext uri="{FF2B5EF4-FFF2-40B4-BE49-F238E27FC236}">
                <a16:creationId xmlns:a16="http://schemas.microsoft.com/office/drawing/2014/main" id="{F8DEAAF7-64A2-4050-8C36-399A8F78D3F8}"/>
              </a:ext>
            </a:extLst>
          </p:cNvPr>
          <p:cNvPicPr>
            <a:picLocks noChangeAspect="1"/>
          </p:cNvPicPr>
          <p:nvPr/>
        </p:nvPicPr>
        <p:blipFill>
          <a:blip r:embed="rId3"/>
          <a:stretch>
            <a:fillRect/>
          </a:stretch>
        </p:blipFill>
        <p:spPr>
          <a:xfrm>
            <a:off x="4284533" y="4005943"/>
            <a:ext cx="4541059" cy="2209261"/>
          </a:xfrm>
          <a:prstGeom prst="rect">
            <a:avLst/>
          </a:prstGeom>
        </p:spPr>
      </p:pic>
      <p:sp>
        <p:nvSpPr>
          <p:cNvPr id="53" name="Oval 52">
            <a:extLst>
              <a:ext uri="{FF2B5EF4-FFF2-40B4-BE49-F238E27FC236}">
                <a16:creationId xmlns:a16="http://schemas.microsoft.com/office/drawing/2014/main" id="{08049BE5-A016-4D12-A612-998B5E7458DD}"/>
              </a:ext>
            </a:extLst>
          </p:cNvPr>
          <p:cNvSpPr/>
          <p:nvPr/>
        </p:nvSpPr>
        <p:spPr>
          <a:xfrm rot="5400000" flipV="1">
            <a:off x="5317728" y="5001556"/>
            <a:ext cx="1213757" cy="995929"/>
          </a:xfrm>
          <a:prstGeom prst="ellipse">
            <a:avLst/>
          </a:prstGeom>
          <a:solidFill>
            <a:schemeClr val="accent1">
              <a:alpha val="35000"/>
            </a:schemeClr>
          </a:solidFill>
          <a:ln>
            <a:solidFill>
              <a:schemeClr val="accent1">
                <a:shade val="50000"/>
                <a:alpha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52" name="Oval 51">
            <a:extLst>
              <a:ext uri="{FF2B5EF4-FFF2-40B4-BE49-F238E27FC236}">
                <a16:creationId xmlns:a16="http://schemas.microsoft.com/office/drawing/2014/main" id="{2326F1F8-B88E-4F0A-BF8C-89805CD332E7}"/>
              </a:ext>
            </a:extLst>
          </p:cNvPr>
          <p:cNvSpPr/>
          <p:nvPr/>
        </p:nvSpPr>
        <p:spPr>
          <a:xfrm rot="5400000" flipV="1">
            <a:off x="7859771" y="5418366"/>
            <a:ext cx="1126674" cy="304800"/>
          </a:xfrm>
          <a:prstGeom prst="ellipse">
            <a:avLst/>
          </a:prstGeom>
          <a:solidFill>
            <a:schemeClr val="accent1">
              <a:alpha val="35000"/>
            </a:schemeClr>
          </a:solidFill>
          <a:ln>
            <a:solidFill>
              <a:schemeClr val="accent1">
                <a:shade val="50000"/>
                <a:alpha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56" name="Rectangle 55">
            <a:extLst>
              <a:ext uri="{FF2B5EF4-FFF2-40B4-BE49-F238E27FC236}">
                <a16:creationId xmlns:a16="http://schemas.microsoft.com/office/drawing/2014/main" id="{7BBEEFA1-5E19-4EE2-85A7-58C41C1A2A4D}"/>
              </a:ext>
            </a:extLst>
          </p:cNvPr>
          <p:cNvSpPr/>
          <p:nvPr/>
        </p:nvSpPr>
        <p:spPr>
          <a:xfrm>
            <a:off x="4614205" y="6283295"/>
            <a:ext cx="4497927" cy="553998"/>
          </a:xfrm>
          <a:prstGeom prst="rect">
            <a:avLst/>
          </a:prstGeom>
        </p:spPr>
        <p:txBody>
          <a:bodyPr wrap="square">
            <a:spAutoFit/>
          </a:bodyPr>
          <a:lstStyle/>
          <a:p>
            <a:r>
              <a:rPr lang="en-AU" sz="1000" dirty="0">
                <a:solidFill>
                  <a:srgbClr val="000000"/>
                </a:solidFill>
                <a:latin typeface="Arial" panose="020B0604020202020204" pitchFamily="34" charset="0"/>
                <a:ea typeface="Arial" panose="020B0604020202020204" pitchFamily="34" charset="0"/>
              </a:rPr>
              <a:t>Wetland area index in relation to the 10 survey bands of the Eastern Australian Waterbird Survey (1983 - 2019); horizontal line shows long-term average. </a:t>
            </a:r>
            <a:endParaRPr lang="en-AU" sz="1000" dirty="0"/>
          </a:p>
        </p:txBody>
      </p:sp>
      <p:sp>
        <p:nvSpPr>
          <p:cNvPr id="57" name="TextBox 56">
            <a:extLst>
              <a:ext uri="{FF2B5EF4-FFF2-40B4-BE49-F238E27FC236}">
                <a16:creationId xmlns:a16="http://schemas.microsoft.com/office/drawing/2014/main" id="{B9D41FAB-92C6-4C97-8EEF-57E3596DDFE7}"/>
              </a:ext>
            </a:extLst>
          </p:cNvPr>
          <p:cNvSpPr txBox="1"/>
          <p:nvPr/>
        </p:nvSpPr>
        <p:spPr>
          <a:xfrm>
            <a:off x="5046212" y="3754335"/>
            <a:ext cx="3597729" cy="584775"/>
          </a:xfrm>
          <a:prstGeom prst="rect">
            <a:avLst/>
          </a:prstGeom>
          <a:noFill/>
        </p:spPr>
        <p:txBody>
          <a:bodyPr wrap="square" rtlCol="0">
            <a:spAutoFit/>
          </a:bodyPr>
          <a:lstStyle/>
          <a:p>
            <a:pPr algn="ctr"/>
            <a:r>
              <a:rPr lang="en-AU" sz="1600" b="1" dirty="0"/>
              <a:t>Distribution of wetland area across the survey bands </a:t>
            </a:r>
          </a:p>
        </p:txBody>
      </p:sp>
      <p:sp>
        <p:nvSpPr>
          <p:cNvPr id="58" name="Rectangle 57">
            <a:extLst>
              <a:ext uri="{FF2B5EF4-FFF2-40B4-BE49-F238E27FC236}">
                <a16:creationId xmlns:a16="http://schemas.microsoft.com/office/drawing/2014/main" id="{CB0359C7-31B7-4361-852A-BF1B1D88DD2B}"/>
              </a:ext>
            </a:extLst>
          </p:cNvPr>
          <p:cNvSpPr/>
          <p:nvPr/>
        </p:nvSpPr>
        <p:spPr>
          <a:xfrm>
            <a:off x="2307771" y="2416629"/>
            <a:ext cx="484415" cy="4213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extBox 7"/>
          <p:cNvSpPr txBox="1"/>
          <p:nvPr/>
        </p:nvSpPr>
        <p:spPr>
          <a:xfrm>
            <a:off x="1236778" y="2563881"/>
            <a:ext cx="2836282" cy="338554"/>
          </a:xfrm>
          <a:prstGeom prst="rect">
            <a:avLst/>
          </a:prstGeom>
          <a:noFill/>
        </p:spPr>
        <p:txBody>
          <a:bodyPr wrap="square" rtlCol="0">
            <a:spAutoFit/>
          </a:bodyPr>
          <a:lstStyle/>
          <a:p>
            <a:pPr algn="ctr"/>
            <a:r>
              <a:rPr lang="en-AU" sz="1600" b="1" dirty="0">
                <a:solidFill>
                  <a:srgbClr val="000000"/>
                </a:solidFill>
              </a:rPr>
              <a:t>Long-term wetland area index</a:t>
            </a:r>
          </a:p>
        </p:txBody>
      </p:sp>
      <p:cxnSp>
        <p:nvCxnSpPr>
          <p:cNvPr id="4" name="Straight Connector 3">
            <a:extLst>
              <a:ext uri="{FF2B5EF4-FFF2-40B4-BE49-F238E27FC236}">
                <a16:creationId xmlns:a16="http://schemas.microsoft.com/office/drawing/2014/main" id="{81667900-3A7A-45FC-8007-0232663F4577}"/>
              </a:ext>
            </a:extLst>
          </p:cNvPr>
          <p:cNvCxnSpPr>
            <a:cxnSpLocks/>
          </p:cNvCxnSpPr>
          <p:nvPr/>
        </p:nvCxnSpPr>
        <p:spPr>
          <a:xfrm>
            <a:off x="4846320" y="4701540"/>
            <a:ext cx="39792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7375618"/>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endParaRPr lang="en-AU" dirty="0"/>
          </a:p>
        </p:txBody>
      </p:sp>
      <p:pic>
        <p:nvPicPr>
          <p:cNvPr id="3" name="Picture 2">
            <a:extLst>
              <a:ext uri="{FF2B5EF4-FFF2-40B4-BE49-F238E27FC236}">
                <a16:creationId xmlns:a16="http://schemas.microsoft.com/office/drawing/2014/main" id="{C0A43044-1B24-417D-B979-9DBEE84E37C7}"/>
              </a:ext>
            </a:extLst>
          </p:cNvPr>
          <p:cNvPicPr>
            <a:picLocks noChangeAspect="1"/>
          </p:cNvPicPr>
          <p:nvPr/>
        </p:nvPicPr>
        <p:blipFill>
          <a:blip r:embed="rId2"/>
          <a:stretch>
            <a:fillRect/>
          </a:stretch>
        </p:blipFill>
        <p:spPr>
          <a:xfrm>
            <a:off x="1066800" y="885655"/>
            <a:ext cx="6995160" cy="4627042"/>
          </a:xfrm>
          <a:prstGeom prst="rect">
            <a:avLst/>
          </a:prstGeom>
        </p:spPr>
      </p:pic>
      <p:sp>
        <p:nvSpPr>
          <p:cNvPr id="2" name="Rectangle 1"/>
          <p:cNvSpPr/>
          <p:nvPr/>
        </p:nvSpPr>
        <p:spPr>
          <a:xfrm>
            <a:off x="2885547" y="3100632"/>
            <a:ext cx="4318427" cy="1569660"/>
          </a:xfrm>
          <a:prstGeom prst="rect">
            <a:avLst/>
          </a:prstGeom>
        </p:spPr>
        <p:txBody>
          <a:bodyPr wrap="square">
            <a:spAutoFit/>
          </a:bodyPr>
          <a:lstStyle/>
          <a:p>
            <a:pPr>
              <a:defRPr/>
            </a:pPr>
            <a:r>
              <a:rPr lang="en-AU" sz="1600" dirty="0">
                <a:solidFill>
                  <a:schemeClr val="bg1"/>
                </a:solidFill>
                <a:cs typeface="Aparajita" pitchFamily="34" charset="0"/>
              </a:rPr>
              <a:t>Past and present climatic conditions dictate present environmental conditions</a:t>
            </a:r>
          </a:p>
          <a:p>
            <a:pPr>
              <a:defRPr/>
            </a:pPr>
            <a:endParaRPr lang="en-AU" sz="1600" dirty="0">
              <a:solidFill>
                <a:schemeClr val="bg1"/>
              </a:solidFill>
              <a:cs typeface="Aparajita" pitchFamily="34" charset="0"/>
            </a:endParaRPr>
          </a:p>
          <a:p>
            <a:pPr>
              <a:defRPr/>
            </a:pPr>
            <a:r>
              <a:rPr lang="en-AU" sz="1600" dirty="0">
                <a:solidFill>
                  <a:schemeClr val="bg1"/>
                </a:solidFill>
                <a:cs typeface="Aparajita" pitchFamily="34" charset="0"/>
              </a:rPr>
              <a:t>Climatic predictions can be used to consider whether environmental conditions will change into the future</a:t>
            </a:r>
          </a:p>
        </p:txBody>
      </p:sp>
      <p:sp>
        <p:nvSpPr>
          <p:cNvPr id="9" name="Title 1"/>
          <p:cNvSpPr txBox="1">
            <a:spLocks/>
          </p:cNvSpPr>
          <p:nvPr/>
        </p:nvSpPr>
        <p:spPr>
          <a:xfrm>
            <a:off x="3872048" y="2375042"/>
            <a:ext cx="2345423" cy="840626"/>
          </a:xfrm>
          <a:prstGeom prst="rect">
            <a:avLst/>
          </a:prstGeom>
        </p:spPr>
        <p:txBody>
          <a:bodyPr/>
          <a:lstStyle>
            <a:lvl1pPr algn="l" defTabSz="457200" rtl="0" eaLnBrk="1" latinLnBrk="0" hangingPunct="1">
              <a:spcBef>
                <a:spcPct val="0"/>
              </a:spcBef>
              <a:buNone/>
              <a:defRPr sz="2800" kern="1200">
                <a:solidFill>
                  <a:schemeClr val="tx1"/>
                </a:solidFill>
                <a:latin typeface="+mj-lt"/>
                <a:ea typeface="+mj-ea"/>
                <a:cs typeface="+mj-cs"/>
              </a:defRPr>
            </a:lvl1pPr>
          </a:lstStyle>
          <a:p>
            <a:r>
              <a:rPr lang="en-AU" sz="4000" b="1" dirty="0">
                <a:solidFill>
                  <a:schemeClr val="bg1"/>
                </a:solidFill>
              </a:rPr>
              <a:t>Climate</a:t>
            </a:r>
          </a:p>
        </p:txBody>
      </p:sp>
    </p:spTree>
    <p:extLst>
      <p:ext uri="{BB962C8B-B14F-4D97-AF65-F5344CB8AC3E}">
        <p14:creationId xmlns:p14="http://schemas.microsoft.com/office/powerpoint/2010/main" val="1287950768"/>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E63670E-957F-4D40-AEC3-C5CB21EB7536}"/>
              </a:ext>
            </a:extLst>
          </p:cNvPr>
          <p:cNvPicPr>
            <a:picLocks noChangeAspect="1"/>
          </p:cNvPicPr>
          <p:nvPr/>
        </p:nvPicPr>
        <p:blipFill>
          <a:blip r:embed="rId3"/>
          <a:stretch>
            <a:fillRect/>
          </a:stretch>
        </p:blipFill>
        <p:spPr>
          <a:xfrm>
            <a:off x="5143406" y="770526"/>
            <a:ext cx="3803870" cy="3841699"/>
          </a:xfrm>
          <a:prstGeom prst="rect">
            <a:avLst/>
          </a:prstGeom>
        </p:spPr>
      </p:pic>
      <p:pic>
        <p:nvPicPr>
          <p:cNvPr id="6" name="Picture 5">
            <a:extLst>
              <a:ext uri="{FF2B5EF4-FFF2-40B4-BE49-F238E27FC236}">
                <a16:creationId xmlns:a16="http://schemas.microsoft.com/office/drawing/2014/main" id="{AE53A836-1F0B-49EA-BFCC-18F1ACACBB88}"/>
              </a:ext>
            </a:extLst>
          </p:cNvPr>
          <p:cNvPicPr>
            <a:picLocks noChangeAspect="1"/>
          </p:cNvPicPr>
          <p:nvPr/>
        </p:nvPicPr>
        <p:blipFill>
          <a:blip r:embed="rId4"/>
          <a:stretch>
            <a:fillRect/>
          </a:stretch>
        </p:blipFill>
        <p:spPr>
          <a:xfrm>
            <a:off x="688936" y="773473"/>
            <a:ext cx="3904202" cy="3911610"/>
          </a:xfrm>
          <a:prstGeom prst="rect">
            <a:avLst/>
          </a:prstGeom>
        </p:spPr>
      </p:pic>
      <p:sp>
        <p:nvSpPr>
          <p:cNvPr id="36" name="TextBox 35">
            <a:extLst>
              <a:ext uri="{FF2B5EF4-FFF2-40B4-BE49-F238E27FC236}">
                <a16:creationId xmlns:a16="http://schemas.microsoft.com/office/drawing/2014/main" id="{689B39A0-1653-4413-8EA1-1294D7409704}"/>
              </a:ext>
            </a:extLst>
          </p:cNvPr>
          <p:cNvSpPr txBox="1"/>
          <p:nvPr/>
        </p:nvSpPr>
        <p:spPr>
          <a:xfrm>
            <a:off x="6380894" y="5408763"/>
            <a:ext cx="2196377" cy="1162989"/>
          </a:xfrm>
          <a:prstGeom prst="rect">
            <a:avLst/>
          </a:prstGeom>
          <a:solidFill>
            <a:schemeClr val="bg1"/>
          </a:solidFill>
        </p:spPr>
        <p:txBody>
          <a:bodyPr wrap="square" rtlCol="0">
            <a:spAutoFit/>
          </a:bodyPr>
          <a:lstStyle/>
          <a:p>
            <a:endParaRPr lang="en-AU" dirty="0"/>
          </a:p>
        </p:txBody>
      </p:sp>
      <p:sp>
        <p:nvSpPr>
          <p:cNvPr id="2" name="Title 1"/>
          <p:cNvSpPr>
            <a:spLocks noGrp="1"/>
          </p:cNvSpPr>
          <p:nvPr>
            <p:ph type="title"/>
          </p:nvPr>
        </p:nvSpPr>
        <p:spPr>
          <a:xfrm>
            <a:off x="302840" y="112414"/>
            <a:ext cx="8229600" cy="896820"/>
          </a:xfrm>
        </p:spPr>
        <p:txBody>
          <a:bodyPr/>
          <a:lstStyle/>
          <a:p>
            <a:r>
              <a:rPr lang="en-AU" dirty="0">
                <a:solidFill>
                  <a:srgbClr val="627D62"/>
                </a:solidFill>
              </a:rPr>
              <a:t>Wetland distribution</a:t>
            </a:r>
          </a:p>
        </p:txBody>
      </p:sp>
      <p:sp>
        <p:nvSpPr>
          <p:cNvPr id="12" name="Slide Number Placeholder 11"/>
          <p:cNvSpPr>
            <a:spLocks noGrp="1"/>
          </p:cNvSpPr>
          <p:nvPr>
            <p:ph type="sldNum" sz="quarter" idx="12"/>
          </p:nvPr>
        </p:nvSpPr>
        <p:spPr>
          <a:xfrm>
            <a:off x="8566620" y="6425322"/>
            <a:ext cx="451899" cy="476250"/>
          </a:xfrm>
        </p:spPr>
        <p:txBody>
          <a:bodyPr/>
          <a:lstStyle/>
          <a:p>
            <a:fld id="{E1A6097A-715C-4A56-B015-1592610351D8}" type="slidenum">
              <a:rPr lang="en-AU" sz="1000" smtClean="0"/>
              <a:pPr/>
              <a:t>30</a:t>
            </a:fld>
            <a:endParaRPr lang="en-AU" sz="1000" dirty="0"/>
          </a:p>
        </p:txBody>
      </p:sp>
      <p:sp>
        <p:nvSpPr>
          <p:cNvPr id="78" name="Rectangle 17">
            <a:extLst>
              <a:ext uri="{FF2B5EF4-FFF2-40B4-BE49-F238E27FC236}">
                <a16:creationId xmlns:a16="http://schemas.microsoft.com/office/drawing/2014/main" id="{41D4A77E-213D-4DE2-85E2-691B298203BB}"/>
              </a:ext>
            </a:extLst>
          </p:cNvPr>
          <p:cNvSpPr>
            <a:spLocks noGrp="1" noChangeArrowheads="1"/>
          </p:cNvSpPr>
          <p:nvPr>
            <p:ph idx="1"/>
          </p:nvPr>
        </p:nvSpPr>
        <p:spPr bwMode="auto">
          <a:xfrm>
            <a:off x="459122" y="4685083"/>
            <a:ext cx="8488154" cy="2060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85000" lnSpcReduction="10000"/>
          </a:bodyPr>
          <a:lstStyle/>
          <a:p>
            <a:pPr>
              <a:lnSpc>
                <a:spcPct val="120000"/>
              </a:lnSpc>
              <a:spcBef>
                <a:spcPts val="0"/>
              </a:spcBef>
            </a:pPr>
            <a:r>
              <a:rPr lang="en-AU" sz="1700" dirty="0"/>
              <a:t>The Murray-Darling Basin has experienced its worst drought period in over 120 years and many critical wetland systems in the Basin are dry. </a:t>
            </a:r>
          </a:p>
          <a:p>
            <a:pPr>
              <a:lnSpc>
                <a:spcPct val="120000"/>
              </a:lnSpc>
              <a:spcBef>
                <a:spcPts val="0"/>
              </a:spcBef>
            </a:pPr>
            <a:r>
              <a:rPr lang="en-AU" sz="1700" dirty="0"/>
              <a:t>The majority of the habitat surveyed occurred in Bands 2 and 10 and at coastal locations in Bands 3 and 4.  Areas in south-west Victoria and south-east South Australia are also holding water.      </a:t>
            </a:r>
          </a:p>
          <a:p>
            <a:pPr>
              <a:lnSpc>
                <a:spcPct val="120000"/>
              </a:lnSpc>
              <a:spcBef>
                <a:spcPts val="0"/>
              </a:spcBef>
            </a:pPr>
            <a:r>
              <a:rPr lang="en-AU" sz="1700" dirty="0"/>
              <a:t>Some rivers and wetlands in the northern Lake Eyre Basin including the Diamantina and Georgina rivers held small amounts of water and supported low numbers of waterbirds.  Lakes </a:t>
            </a:r>
            <a:r>
              <a:rPr lang="en-AU" sz="1700" dirty="0" err="1"/>
              <a:t>Torquinnie</a:t>
            </a:r>
            <a:r>
              <a:rPr lang="en-AU" sz="1700" dirty="0"/>
              <a:t> and </a:t>
            </a:r>
            <a:r>
              <a:rPr lang="en-AU" sz="1700" dirty="0" err="1"/>
              <a:t>Mumbleberry</a:t>
            </a:r>
            <a:r>
              <a:rPr lang="en-AU" sz="1700" dirty="0"/>
              <a:t> held water and supported moderate to high numbers of waterbirds.  Lake Galilee was shallow and drying and supported the largest concentration with more than 43,000 waterbirds. </a:t>
            </a:r>
            <a:endParaRPr lang="en-AU" sz="1700" dirty="0">
              <a:solidFill>
                <a:srgbClr val="000000"/>
              </a:solidFill>
            </a:endParaRPr>
          </a:p>
          <a:p>
            <a:pPr>
              <a:buFont typeface="Wingdings" panose="05000000000000000000" pitchFamily="2" charset="2"/>
              <a:buChar char="§"/>
            </a:pPr>
            <a:endParaRPr lang="en-AU" sz="1600" dirty="0">
              <a:solidFill>
                <a:srgbClr val="000000"/>
              </a:solidFill>
            </a:endParaRPr>
          </a:p>
          <a:p>
            <a:pPr marL="0" indent="0">
              <a:spcBef>
                <a:spcPct val="20000"/>
              </a:spcBef>
            </a:pPr>
            <a:endParaRPr lang="en-AU" sz="1600" dirty="0"/>
          </a:p>
        </p:txBody>
      </p:sp>
      <p:sp>
        <p:nvSpPr>
          <p:cNvPr id="26" name="TextBox 25">
            <a:extLst>
              <a:ext uri="{FF2B5EF4-FFF2-40B4-BE49-F238E27FC236}">
                <a16:creationId xmlns:a16="http://schemas.microsoft.com/office/drawing/2014/main" id="{86BA72C4-7414-4F52-9856-47E505DFE843}"/>
              </a:ext>
            </a:extLst>
          </p:cNvPr>
          <p:cNvSpPr txBox="1"/>
          <p:nvPr/>
        </p:nvSpPr>
        <p:spPr>
          <a:xfrm>
            <a:off x="7911495" y="1209430"/>
            <a:ext cx="1035781" cy="369332"/>
          </a:xfrm>
          <a:prstGeom prst="rect">
            <a:avLst/>
          </a:prstGeom>
          <a:noFill/>
        </p:spPr>
        <p:txBody>
          <a:bodyPr wrap="square" rtlCol="0">
            <a:spAutoFit/>
          </a:bodyPr>
          <a:lstStyle/>
          <a:p>
            <a:pPr algn="ctr"/>
            <a:r>
              <a:rPr lang="en-AU" b="1" dirty="0"/>
              <a:t>2019</a:t>
            </a:r>
          </a:p>
        </p:txBody>
      </p:sp>
      <p:sp>
        <p:nvSpPr>
          <p:cNvPr id="7" name="TextBox 6">
            <a:extLst>
              <a:ext uri="{FF2B5EF4-FFF2-40B4-BE49-F238E27FC236}">
                <a16:creationId xmlns:a16="http://schemas.microsoft.com/office/drawing/2014/main" id="{FC201676-7D79-425D-BFD6-387752DDD0BB}"/>
              </a:ext>
            </a:extLst>
          </p:cNvPr>
          <p:cNvSpPr txBox="1"/>
          <p:nvPr/>
        </p:nvSpPr>
        <p:spPr>
          <a:xfrm>
            <a:off x="3334714" y="3535458"/>
            <a:ext cx="2165852" cy="553998"/>
          </a:xfrm>
          <a:prstGeom prst="rect">
            <a:avLst/>
          </a:prstGeom>
          <a:noFill/>
        </p:spPr>
        <p:txBody>
          <a:bodyPr wrap="square" rtlCol="0">
            <a:spAutoFit/>
          </a:bodyPr>
          <a:lstStyle/>
          <a:p>
            <a:pPr algn="ctr"/>
            <a:r>
              <a:rPr lang="en-AU" sz="1000" dirty="0">
                <a:latin typeface="Arial" panose="020B0604020202020204" pitchFamily="34" charset="0"/>
                <a:cs typeface="Arial" panose="020B0604020202020204" pitchFamily="34" charset="0"/>
              </a:rPr>
              <a:t>All surveyed wetlands with surface water present are plotted; dry wetlands not plotted</a:t>
            </a:r>
          </a:p>
        </p:txBody>
      </p:sp>
      <p:sp>
        <p:nvSpPr>
          <p:cNvPr id="17" name="TextBox 16">
            <a:extLst>
              <a:ext uri="{FF2B5EF4-FFF2-40B4-BE49-F238E27FC236}">
                <a16:creationId xmlns:a16="http://schemas.microsoft.com/office/drawing/2014/main" id="{120918D8-D1DE-432B-A779-8921417F44E6}"/>
              </a:ext>
            </a:extLst>
          </p:cNvPr>
          <p:cNvSpPr txBox="1"/>
          <p:nvPr/>
        </p:nvSpPr>
        <p:spPr>
          <a:xfrm>
            <a:off x="3521529" y="1213757"/>
            <a:ext cx="843367" cy="369332"/>
          </a:xfrm>
          <a:prstGeom prst="rect">
            <a:avLst/>
          </a:prstGeom>
          <a:noFill/>
        </p:spPr>
        <p:txBody>
          <a:bodyPr wrap="square" rtlCol="0">
            <a:spAutoFit/>
          </a:bodyPr>
          <a:lstStyle/>
          <a:p>
            <a:pPr algn="ctr"/>
            <a:r>
              <a:rPr lang="en-AU" b="1" dirty="0"/>
              <a:t>2018</a:t>
            </a:r>
          </a:p>
        </p:txBody>
      </p:sp>
    </p:spTree>
    <p:extLst>
      <p:ext uri="{BB962C8B-B14F-4D97-AF65-F5344CB8AC3E}">
        <p14:creationId xmlns:p14="http://schemas.microsoft.com/office/powerpoint/2010/main" val="4153900750"/>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endParaRPr lang="en-AU" dirty="0"/>
          </a:p>
        </p:txBody>
      </p:sp>
      <p:pic>
        <p:nvPicPr>
          <p:cNvPr id="3" name="Picture 2">
            <a:extLst>
              <a:ext uri="{FF2B5EF4-FFF2-40B4-BE49-F238E27FC236}">
                <a16:creationId xmlns:a16="http://schemas.microsoft.com/office/drawing/2014/main" id="{8134740F-6ED3-4A1A-9C3B-A0177DB27FF9}"/>
              </a:ext>
            </a:extLst>
          </p:cNvPr>
          <p:cNvPicPr>
            <a:picLocks noChangeAspect="1"/>
          </p:cNvPicPr>
          <p:nvPr/>
        </p:nvPicPr>
        <p:blipFill>
          <a:blip r:embed="rId2"/>
          <a:stretch>
            <a:fillRect/>
          </a:stretch>
        </p:blipFill>
        <p:spPr>
          <a:xfrm>
            <a:off x="1032995" y="930068"/>
            <a:ext cx="6940036" cy="4578067"/>
          </a:xfrm>
          <a:prstGeom prst="rect">
            <a:avLst/>
          </a:prstGeom>
        </p:spPr>
      </p:pic>
      <p:sp>
        <p:nvSpPr>
          <p:cNvPr id="7" name="Title 1"/>
          <p:cNvSpPr txBox="1">
            <a:spLocks/>
          </p:cNvSpPr>
          <p:nvPr/>
        </p:nvSpPr>
        <p:spPr bwMode="auto">
          <a:xfrm>
            <a:off x="1259631" y="4198798"/>
            <a:ext cx="6486764" cy="106673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4000" b="1" cap="all" baseline="0">
                <a:solidFill>
                  <a:srgbClr val="404040"/>
                </a:solidFill>
                <a:latin typeface="+mj-lt"/>
                <a:ea typeface="+mj-ea"/>
                <a:cs typeface="+mj-cs"/>
              </a:defRPr>
            </a:lvl1pPr>
            <a:lvl2pPr algn="l" rtl="0" fontAlgn="base">
              <a:spcBef>
                <a:spcPct val="0"/>
              </a:spcBef>
              <a:spcAft>
                <a:spcPct val="0"/>
              </a:spcAft>
              <a:defRPr sz="3600">
                <a:solidFill>
                  <a:srgbClr val="00AAA1"/>
                </a:solidFill>
                <a:latin typeface="Arial" charset="0"/>
              </a:defRPr>
            </a:lvl2pPr>
            <a:lvl3pPr algn="l" rtl="0" fontAlgn="base">
              <a:spcBef>
                <a:spcPct val="0"/>
              </a:spcBef>
              <a:spcAft>
                <a:spcPct val="0"/>
              </a:spcAft>
              <a:defRPr sz="3600">
                <a:solidFill>
                  <a:srgbClr val="00AAA1"/>
                </a:solidFill>
                <a:latin typeface="Arial" charset="0"/>
              </a:defRPr>
            </a:lvl3pPr>
            <a:lvl4pPr algn="l" rtl="0" fontAlgn="base">
              <a:spcBef>
                <a:spcPct val="0"/>
              </a:spcBef>
              <a:spcAft>
                <a:spcPct val="0"/>
              </a:spcAft>
              <a:defRPr sz="3600">
                <a:solidFill>
                  <a:srgbClr val="00AAA1"/>
                </a:solidFill>
                <a:latin typeface="Arial" charset="0"/>
              </a:defRPr>
            </a:lvl4pPr>
            <a:lvl5pPr algn="l" rtl="0" fontAlgn="base">
              <a:spcBef>
                <a:spcPct val="0"/>
              </a:spcBef>
              <a:spcAft>
                <a:spcPct val="0"/>
              </a:spcAft>
              <a:defRPr sz="3600">
                <a:solidFill>
                  <a:srgbClr val="00AAA1"/>
                </a:solidFill>
                <a:latin typeface="Arial" charset="0"/>
              </a:defRPr>
            </a:lvl5pPr>
            <a:lvl6pPr marL="457200" algn="l" rtl="0" fontAlgn="base">
              <a:spcBef>
                <a:spcPct val="0"/>
              </a:spcBef>
              <a:spcAft>
                <a:spcPct val="0"/>
              </a:spcAft>
              <a:defRPr sz="3600">
                <a:solidFill>
                  <a:srgbClr val="00AAA1"/>
                </a:solidFill>
                <a:latin typeface="Arial" charset="0"/>
              </a:defRPr>
            </a:lvl6pPr>
            <a:lvl7pPr marL="914400" algn="l" rtl="0" fontAlgn="base">
              <a:spcBef>
                <a:spcPct val="0"/>
              </a:spcBef>
              <a:spcAft>
                <a:spcPct val="0"/>
              </a:spcAft>
              <a:defRPr sz="3600">
                <a:solidFill>
                  <a:srgbClr val="00AAA1"/>
                </a:solidFill>
                <a:latin typeface="Arial" charset="0"/>
              </a:defRPr>
            </a:lvl7pPr>
            <a:lvl8pPr marL="1371600" algn="l" rtl="0" fontAlgn="base">
              <a:spcBef>
                <a:spcPct val="0"/>
              </a:spcBef>
              <a:spcAft>
                <a:spcPct val="0"/>
              </a:spcAft>
              <a:defRPr sz="3600">
                <a:solidFill>
                  <a:srgbClr val="00AAA1"/>
                </a:solidFill>
                <a:latin typeface="Arial" charset="0"/>
              </a:defRPr>
            </a:lvl8pPr>
            <a:lvl9pPr marL="1828800" algn="l" rtl="0" fontAlgn="base">
              <a:spcBef>
                <a:spcPct val="0"/>
              </a:spcBef>
              <a:spcAft>
                <a:spcPct val="0"/>
              </a:spcAft>
              <a:defRPr sz="3600">
                <a:solidFill>
                  <a:srgbClr val="00AAA1"/>
                </a:solidFill>
                <a:latin typeface="Arial" charset="0"/>
              </a:defRPr>
            </a:lvl9pPr>
          </a:lstStyle>
          <a:p>
            <a:pPr algn="ctr">
              <a:defRPr/>
            </a:pPr>
            <a:r>
              <a:rPr lang="en-AU" sz="3200" cap="none" dirty="0">
                <a:solidFill>
                  <a:schemeClr val="bg1"/>
                </a:solidFill>
              </a:rPr>
              <a:t>Population indices of abundance and distribution </a:t>
            </a:r>
          </a:p>
        </p:txBody>
      </p:sp>
    </p:spTree>
    <p:extLst>
      <p:ext uri="{BB962C8B-B14F-4D97-AF65-F5344CB8AC3E}">
        <p14:creationId xmlns:p14="http://schemas.microsoft.com/office/powerpoint/2010/main" val="29816424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BCEF1F-7D21-426B-9C6C-88E92B65F335}"/>
              </a:ext>
            </a:extLst>
          </p:cNvPr>
          <p:cNvPicPr>
            <a:picLocks noChangeAspect="1"/>
          </p:cNvPicPr>
          <p:nvPr/>
        </p:nvPicPr>
        <p:blipFill>
          <a:blip r:embed="rId2"/>
          <a:stretch>
            <a:fillRect/>
          </a:stretch>
        </p:blipFill>
        <p:spPr>
          <a:xfrm>
            <a:off x="5306686" y="2370740"/>
            <a:ext cx="3317197" cy="3203247"/>
          </a:xfrm>
          <a:prstGeom prst="rect">
            <a:avLst/>
          </a:prstGeom>
        </p:spPr>
      </p:pic>
      <p:pic>
        <p:nvPicPr>
          <p:cNvPr id="14" name="Picture 13">
            <a:extLst>
              <a:ext uri="{FF2B5EF4-FFF2-40B4-BE49-F238E27FC236}">
                <a16:creationId xmlns:a16="http://schemas.microsoft.com/office/drawing/2014/main" id="{B85DB226-666F-4643-BAF6-7079441689FE}"/>
              </a:ext>
            </a:extLst>
          </p:cNvPr>
          <p:cNvPicPr>
            <a:picLocks noChangeAspect="1"/>
          </p:cNvPicPr>
          <p:nvPr/>
        </p:nvPicPr>
        <p:blipFill>
          <a:blip r:embed="rId3"/>
          <a:stretch>
            <a:fillRect/>
          </a:stretch>
        </p:blipFill>
        <p:spPr>
          <a:xfrm>
            <a:off x="590212" y="3034781"/>
            <a:ext cx="3158323" cy="2997536"/>
          </a:xfrm>
          <a:prstGeom prst="rect">
            <a:avLst/>
          </a:prstGeom>
        </p:spPr>
      </p:pic>
      <p:sp>
        <p:nvSpPr>
          <p:cNvPr id="16" name="TextBox 15">
            <a:extLst>
              <a:ext uri="{FF2B5EF4-FFF2-40B4-BE49-F238E27FC236}">
                <a16:creationId xmlns:a16="http://schemas.microsoft.com/office/drawing/2014/main" id="{25274930-C299-429F-9D40-0CF8E5E0683E}"/>
              </a:ext>
            </a:extLst>
          </p:cNvPr>
          <p:cNvSpPr txBox="1"/>
          <p:nvPr/>
        </p:nvSpPr>
        <p:spPr>
          <a:xfrm>
            <a:off x="6370046" y="5639013"/>
            <a:ext cx="2253837" cy="798913"/>
          </a:xfrm>
          <a:prstGeom prst="rect">
            <a:avLst/>
          </a:prstGeom>
          <a:solidFill>
            <a:schemeClr val="bg1"/>
          </a:solidFill>
        </p:spPr>
        <p:txBody>
          <a:bodyPr wrap="square" rtlCol="0">
            <a:spAutoFit/>
          </a:bodyPr>
          <a:lstStyle/>
          <a:p>
            <a:endParaRPr lang="en-AU" dirty="0"/>
          </a:p>
        </p:txBody>
      </p:sp>
      <p:sp>
        <p:nvSpPr>
          <p:cNvPr id="2" name="Title 1"/>
          <p:cNvSpPr>
            <a:spLocks noGrp="1"/>
          </p:cNvSpPr>
          <p:nvPr>
            <p:ph type="title"/>
          </p:nvPr>
        </p:nvSpPr>
        <p:spPr>
          <a:xfrm>
            <a:off x="473322" y="504808"/>
            <a:ext cx="7886700" cy="695300"/>
          </a:xfrm>
        </p:spPr>
        <p:txBody>
          <a:bodyPr>
            <a:normAutofit fontScale="90000"/>
          </a:bodyPr>
          <a:lstStyle/>
          <a:p>
            <a:r>
              <a:rPr lang="en-AU" sz="3700" dirty="0">
                <a:solidFill>
                  <a:srgbClr val="627D62"/>
                </a:solidFill>
              </a:rPr>
              <a:t>Index of waterbird abundance </a:t>
            </a:r>
            <a:br>
              <a:rPr lang="en-AU" sz="3700" dirty="0">
                <a:solidFill>
                  <a:srgbClr val="627D62"/>
                </a:solidFill>
              </a:rPr>
            </a:br>
            <a:r>
              <a:rPr lang="en-AU" sz="2700" dirty="0">
                <a:solidFill>
                  <a:srgbClr val="627D62"/>
                </a:solidFill>
              </a:rPr>
              <a:t>(all waterbirds)</a:t>
            </a:r>
            <a:br>
              <a:rPr lang="en-AU" sz="2700" dirty="0">
                <a:solidFill>
                  <a:srgbClr val="627D62"/>
                </a:solidFill>
              </a:rPr>
            </a:br>
            <a:endParaRPr lang="en-AU" sz="2700" dirty="0">
              <a:solidFill>
                <a:srgbClr val="627D62"/>
              </a:solidFill>
            </a:endParaRPr>
          </a:p>
        </p:txBody>
      </p:sp>
      <p:sp>
        <p:nvSpPr>
          <p:cNvPr id="6" name="Slide Number Placeholder 5"/>
          <p:cNvSpPr>
            <a:spLocks noGrp="1"/>
          </p:cNvSpPr>
          <p:nvPr>
            <p:ph type="sldNum" sz="quarter" idx="12"/>
          </p:nvPr>
        </p:nvSpPr>
        <p:spPr/>
        <p:txBody>
          <a:bodyPr/>
          <a:lstStyle/>
          <a:p>
            <a:fld id="{E1A6097A-715C-4A56-B015-1592610351D8}" type="slidenum">
              <a:rPr lang="en-AU" sz="1000" smtClean="0"/>
              <a:pPr/>
              <a:t>32</a:t>
            </a:fld>
            <a:endParaRPr lang="en-AU" sz="1000" dirty="0"/>
          </a:p>
        </p:txBody>
      </p:sp>
      <p:sp>
        <p:nvSpPr>
          <p:cNvPr id="5" name="Content Placeholder 8"/>
          <p:cNvSpPr txBox="1">
            <a:spLocks/>
          </p:cNvSpPr>
          <p:nvPr/>
        </p:nvSpPr>
        <p:spPr bwMode="auto">
          <a:xfrm>
            <a:off x="435950" y="1107550"/>
            <a:ext cx="7723568" cy="2378986"/>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800">
                <a:solidFill>
                  <a:srgbClr val="404040"/>
                </a:solidFill>
                <a:latin typeface="+mn-lt"/>
                <a:ea typeface="+mn-ea"/>
                <a:cs typeface="+mn-cs"/>
              </a:defRPr>
            </a:lvl1pPr>
            <a:lvl2pPr marL="742950" indent="-285750" algn="l" rtl="0" eaLnBrk="1" fontAlgn="base" hangingPunct="1">
              <a:spcBef>
                <a:spcPct val="20000"/>
              </a:spcBef>
              <a:spcAft>
                <a:spcPct val="0"/>
              </a:spcAft>
              <a:buChar char="–"/>
              <a:defRPr sz="2000">
                <a:solidFill>
                  <a:srgbClr val="404040"/>
                </a:solidFill>
                <a:latin typeface="+mn-lt"/>
              </a:defRPr>
            </a:lvl2pPr>
            <a:lvl3pPr marL="1143000" indent="-228600" algn="l" rtl="0" eaLnBrk="1" fontAlgn="base" hangingPunct="1">
              <a:spcBef>
                <a:spcPct val="20000"/>
              </a:spcBef>
              <a:spcAft>
                <a:spcPct val="0"/>
              </a:spcAft>
              <a:buChar char="•"/>
              <a:defRPr sz="2000">
                <a:solidFill>
                  <a:srgbClr val="404040"/>
                </a:solidFill>
                <a:latin typeface="+mn-lt"/>
              </a:defRPr>
            </a:lvl3pPr>
            <a:lvl4pPr marL="1600200" indent="-228600" algn="l" rtl="0" eaLnBrk="1" fontAlgn="base" hangingPunct="1">
              <a:spcBef>
                <a:spcPct val="20000"/>
              </a:spcBef>
              <a:spcAft>
                <a:spcPct val="0"/>
              </a:spcAft>
              <a:buChar char="–"/>
              <a:defRPr sz="2000">
                <a:solidFill>
                  <a:srgbClr val="404040"/>
                </a:solidFill>
                <a:latin typeface="+mn-lt"/>
              </a:defRPr>
            </a:lvl4pPr>
            <a:lvl5pPr marL="2057400" indent="-228600" algn="l" rtl="0" eaLnBrk="1" fontAlgn="base" hangingPunct="1">
              <a:spcBef>
                <a:spcPct val="20000"/>
              </a:spcBef>
              <a:spcAft>
                <a:spcPct val="0"/>
              </a:spcAft>
              <a:buChar char="»"/>
              <a:defRPr sz="2000">
                <a:solidFill>
                  <a:srgbClr val="404040"/>
                </a:solidFill>
                <a:latin typeface="+mn-lt"/>
              </a:defRPr>
            </a:lvl5pPr>
            <a:lvl6pPr marL="2514600" indent="-228600" algn="l" rtl="0" eaLnBrk="1" fontAlgn="base" hangingPunct="1">
              <a:spcBef>
                <a:spcPct val="20000"/>
              </a:spcBef>
              <a:spcAft>
                <a:spcPct val="0"/>
              </a:spcAft>
              <a:buChar char="»"/>
              <a:defRPr sz="2000">
                <a:solidFill>
                  <a:srgbClr val="404040"/>
                </a:solidFill>
                <a:latin typeface="+mn-lt"/>
              </a:defRPr>
            </a:lvl6pPr>
            <a:lvl7pPr marL="2971800" indent="-228600" algn="l" rtl="0" eaLnBrk="1" fontAlgn="base" hangingPunct="1">
              <a:spcBef>
                <a:spcPct val="20000"/>
              </a:spcBef>
              <a:spcAft>
                <a:spcPct val="0"/>
              </a:spcAft>
              <a:buChar char="»"/>
              <a:defRPr sz="2000">
                <a:solidFill>
                  <a:srgbClr val="404040"/>
                </a:solidFill>
                <a:latin typeface="+mn-lt"/>
              </a:defRPr>
            </a:lvl7pPr>
            <a:lvl8pPr marL="3429000" indent="-228600" algn="l" rtl="0" eaLnBrk="1" fontAlgn="base" hangingPunct="1">
              <a:spcBef>
                <a:spcPct val="20000"/>
              </a:spcBef>
              <a:spcAft>
                <a:spcPct val="0"/>
              </a:spcAft>
              <a:buChar char="»"/>
              <a:defRPr sz="2000">
                <a:solidFill>
                  <a:srgbClr val="404040"/>
                </a:solidFill>
                <a:latin typeface="+mn-lt"/>
              </a:defRPr>
            </a:lvl8pPr>
            <a:lvl9pPr marL="3886200" indent="-228600" algn="l" rtl="0" eaLnBrk="1" fontAlgn="base" hangingPunct="1">
              <a:spcBef>
                <a:spcPct val="20000"/>
              </a:spcBef>
              <a:spcAft>
                <a:spcPct val="0"/>
              </a:spcAft>
              <a:buChar char="»"/>
              <a:defRPr sz="2000">
                <a:solidFill>
                  <a:srgbClr val="404040"/>
                </a:solidFill>
                <a:latin typeface="+mn-lt"/>
              </a:defRPr>
            </a:lvl9pPr>
          </a:lstStyle>
          <a:p>
            <a:pPr marL="0" indent="0">
              <a:buNone/>
            </a:pPr>
            <a:r>
              <a:rPr lang="en-AU" sz="1600" dirty="0">
                <a:solidFill>
                  <a:srgbClr val="000000"/>
                </a:solidFill>
                <a:ea typeface="ＭＳ Ｐゴシック" pitchFamily="34" charset="-128"/>
              </a:rPr>
              <a:t>Up to fifty waterbirds species are surveyed in October each year and includes all Victorian game duck species and non-game species such as swans, Freckled Duck, ibis, coots etc.</a:t>
            </a:r>
          </a:p>
          <a:p>
            <a:r>
              <a:rPr lang="en-AU" sz="1600" dirty="0"/>
              <a:t>The total index of waterbird abundance (n=208,364) increased by 8% from 2018 (192,906).</a:t>
            </a:r>
          </a:p>
          <a:p>
            <a:r>
              <a:rPr lang="en-AU" sz="1600" dirty="0"/>
              <a:t>The waterbird abundance index is the 13</a:t>
            </a:r>
            <a:r>
              <a:rPr lang="en-AU" sz="1600" baseline="30000" dirty="0"/>
              <a:t>th </a:t>
            </a:r>
            <a:r>
              <a:rPr lang="en-AU" sz="1600" dirty="0"/>
              <a:t>lowest in 37 years.</a:t>
            </a:r>
          </a:p>
        </p:txBody>
      </p:sp>
      <p:sp>
        <p:nvSpPr>
          <p:cNvPr id="12" name="TextBox 11">
            <a:extLst>
              <a:ext uri="{FF2B5EF4-FFF2-40B4-BE49-F238E27FC236}">
                <a16:creationId xmlns:a16="http://schemas.microsoft.com/office/drawing/2014/main" id="{49A4C033-1E0D-4A0D-85DF-9C4D1F853AB4}"/>
              </a:ext>
            </a:extLst>
          </p:cNvPr>
          <p:cNvSpPr txBox="1"/>
          <p:nvPr/>
        </p:nvSpPr>
        <p:spPr>
          <a:xfrm>
            <a:off x="99060" y="6360712"/>
            <a:ext cx="8122920" cy="276999"/>
          </a:xfrm>
          <a:prstGeom prst="rect">
            <a:avLst/>
          </a:prstGeom>
          <a:solidFill>
            <a:schemeClr val="accent1">
              <a:lumMod val="40000"/>
              <a:lumOff val="60000"/>
              <a:alpha val="56000"/>
            </a:schemeClr>
          </a:solidFill>
        </p:spPr>
        <p:txBody>
          <a:bodyPr wrap="square" rtlCol="0">
            <a:spAutoFit/>
          </a:bodyPr>
          <a:lstStyle/>
          <a:p>
            <a:r>
              <a:rPr lang="en-AU" sz="1200" dirty="0">
                <a:solidFill>
                  <a:srgbClr val="FF0000"/>
                </a:solidFill>
              </a:rPr>
              <a:t>The abundance index is not a total count.  It provides information on the trends in waterbird abundance along the survey bands.</a:t>
            </a:r>
          </a:p>
        </p:txBody>
      </p:sp>
      <p:grpSp>
        <p:nvGrpSpPr>
          <p:cNvPr id="13" name="Group 12">
            <a:extLst>
              <a:ext uri="{FF2B5EF4-FFF2-40B4-BE49-F238E27FC236}">
                <a16:creationId xmlns:a16="http://schemas.microsoft.com/office/drawing/2014/main" id="{3AA10983-C697-4ADD-9941-632C7A2CD61E}"/>
              </a:ext>
            </a:extLst>
          </p:cNvPr>
          <p:cNvGrpSpPr/>
          <p:nvPr/>
        </p:nvGrpSpPr>
        <p:grpSpPr>
          <a:xfrm>
            <a:off x="5500252" y="2902136"/>
            <a:ext cx="2659266" cy="2242832"/>
            <a:chOff x="5063629" y="1658197"/>
            <a:chExt cx="2796244" cy="2495976"/>
          </a:xfrm>
        </p:grpSpPr>
        <p:grpSp>
          <p:nvGrpSpPr>
            <p:cNvPr id="15" name="Group 14">
              <a:extLst>
                <a:ext uri="{FF2B5EF4-FFF2-40B4-BE49-F238E27FC236}">
                  <a16:creationId xmlns:a16="http://schemas.microsoft.com/office/drawing/2014/main" id="{FBF23369-D44E-4C5A-9144-964FEE1E8827}"/>
                </a:ext>
              </a:extLst>
            </p:cNvPr>
            <p:cNvGrpSpPr/>
            <p:nvPr/>
          </p:nvGrpSpPr>
          <p:grpSpPr>
            <a:xfrm>
              <a:off x="7350887" y="3539646"/>
              <a:ext cx="508986" cy="614527"/>
              <a:chOff x="6481510" y="3442005"/>
              <a:chExt cx="508986" cy="521844"/>
            </a:xfrm>
          </p:grpSpPr>
          <p:sp>
            <p:nvSpPr>
              <p:cNvPr id="21" name="TextBox 20">
                <a:extLst>
                  <a:ext uri="{FF2B5EF4-FFF2-40B4-BE49-F238E27FC236}">
                    <a16:creationId xmlns:a16="http://schemas.microsoft.com/office/drawing/2014/main" id="{4FB19C3D-DC6F-43AB-91A2-12505349C447}"/>
                  </a:ext>
                </a:extLst>
              </p:cNvPr>
              <p:cNvSpPr txBox="1"/>
              <p:nvPr/>
            </p:nvSpPr>
            <p:spPr>
              <a:xfrm flipH="1">
                <a:off x="6673260" y="3442005"/>
                <a:ext cx="317236" cy="247228"/>
              </a:xfrm>
              <a:prstGeom prst="rect">
                <a:avLst/>
              </a:prstGeom>
              <a:noFill/>
            </p:spPr>
            <p:txBody>
              <a:bodyPr wrap="square" rtlCol="0">
                <a:spAutoFit/>
              </a:bodyPr>
              <a:lstStyle/>
              <a:p>
                <a:endParaRPr lang="en-AU" sz="1100" b="1" dirty="0"/>
              </a:p>
            </p:txBody>
          </p:sp>
          <p:sp>
            <p:nvSpPr>
              <p:cNvPr id="22" name="TextBox 21">
                <a:extLst>
                  <a:ext uri="{FF2B5EF4-FFF2-40B4-BE49-F238E27FC236}">
                    <a16:creationId xmlns:a16="http://schemas.microsoft.com/office/drawing/2014/main" id="{D712F53C-4B66-4CA0-9831-E9D55FFB03CD}"/>
                  </a:ext>
                </a:extLst>
              </p:cNvPr>
              <p:cNvSpPr txBox="1"/>
              <p:nvPr/>
            </p:nvSpPr>
            <p:spPr>
              <a:xfrm>
                <a:off x="6481510" y="3716621"/>
                <a:ext cx="266532" cy="247228"/>
              </a:xfrm>
              <a:prstGeom prst="rect">
                <a:avLst/>
              </a:prstGeom>
              <a:noFill/>
            </p:spPr>
            <p:txBody>
              <a:bodyPr wrap="square" rtlCol="0">
                <a:spAutoFit/>
              </a:bodyPr>
              <a:lstStyle/>
              <a:p>
                <a:endParaRPr lang="en-AU" sz="1100" b="1" dirty="0"/>
              </a:p>
            </p:txBody>
          </p:sp>
        </p:grpSp>
        <p:pic>
          <p:nvPicPr>
            <p:cNvPr id="18" name="Picture 17">
              <a:extLst>
                <a:ext uri="{FF2B5EF4-FFF2-40B4-BE49-F238E27FC236}">
                  <a16:creationId xmlns:a16="http://schemas.microsoft.com/office/drawing/2014/main" id="{FED63351-F690-42F0-A198-9353F7844DD0}"/>
                </a:ext>
              </a:extLst>
            </p:cNvPr>
            <p:cNvPicPr>
              <a:picLocks noChangeAspect="1"/>
            </p:cNvPicPr>
            <p:nvPr/>
          </p:nvPicPr>
          <p:blipFill>
            <a:blip r:embed="rId4"/>
            <a:stretch>
              <a:fillRect/>
            </a:stretch>
          </p:blipFill>
          <p:spPr>
            <a:xfrm rot="16200000">
              <a:off x="5989423" y="732403"/>
              <a:ext cx="430986" cy="2282574"/>
            </a:xfrm>
            <a:prstGeom prst="rect">
              <a:avLst/>
            </a:prstGeom>
            <a:solidFill>
              <a:schemeClr val="accent1">
                <a:lumMod val="40000"/>
                <a:lumOff val="60000"/>
                <a:alpha val="0"/>
              </a:schemeClr>
            </a:solidFill>
          </p:spPr>
        </p:pic>
        <p:pic>
          <p:nvPicPr>
            <p:cNvPr id="17" name="Picture 16">
              <a:extLst>
                <a:ext uri="{FF2B5EF4-FFF2-40B4-BE49-F238E27FC236}">
                  <a16:creationId xmlns:a16="http://schemas.microsoft.com/office/drawing/2014/main" id="{EF2AA1B9-945D-45E1-AA3E-B6FD2AECD12A}"/>
                </a:ext>
              </a:extLst>
            </p:cNvPr>
            <p:cNvPicPr>
              <a:picLocks noChangeAspect="1"/>
            </p:cNvPicPr>
            <p:nvPr/>
          </p:nvPicPr>
          <p:blipFill>
            <a:blip r:embed="rId4"/>
            <a:stretch>
              <a:fillRect/>
            </a:stretch>
          </p:blipFill>
          <p:spPr>
            <a:xfrm rot="16200000">
              <a:off x="6202659" y="2540264"/>
              <a:ext cx="218238" cy="2282574"/>
            </a:xfrm>
            <a:prstGeom prst="rect">
              <a:avLst/>
            </a:prstGeom>
            <a:solidFill>
              <a:schemeClr val="accent1">
                <a:lumMod val="40000"/>
                <a:lumOff val="60000"/>
                <a:alpha val="0"/>
              </a:schemeClr>
            </a:solidFill>
          </p:spPr>
        </p:pic>
      </p:grpSp>
      <p:sp>
        <p:nvSpPr>
          <p:cNvPr id="11" name="Rectangle 10">
            <a:extLst>
              <a:ext uri="{FF2B5EF4-FFF2-40B4-BE49-F238E27FC236}">
                <a16:creationId xmlns:a16="http://schemas.microsoft.com/office/drawing/2014/main" id="{FEEB98BF-B396-43F0-933E-2334BCAE0F8C}"/>
              </a:ext>
            </a:extLst>
          </p:cNvPr>
          <p:cNvSpPr/>
          <p:nvPr/>
        </p:nvSpPr>
        <p:spPr>
          <a:xfrm>
            <a:off x="2691339" y="3074264"/>
            <a:ext cx="1697690" cy="646331"/>
          </a:xfrm>
          <a:prstGeom prst="rect">
            <a:avLst/>
          </a:prstGeom>
          <a:solidFill>
            <a:schemeClr val="accent1">
              <a:lumMod val="40000"/>
              <a:lumOff val="60000"/>
              <a:alpha val="74000"/>
            </a:schemeClr>
          </a:solidFill>
        </p:spPr>
        <p:txBody>
          <a:bodyPr wrap="square">
            <a:spAutoFit/>
          </a:bodyPr>
          <a:lstStyle/>
          <a:p>
            <a:pPr lvl="0">
              <a:spcBef>
                <a:spcPct val="20000"/>
              </a:spcBef>
              <a:defRPr/>
            </a:pPr>
            <a:r>
              <a:rPr lang="en-AU" sz="1200" dirty="0"/>
              <a:t>Waterbirds were most abundant in Bands 2, 9 and 10.</a:t>
            </a:r>
          </a:p>
        </p:txBody>
      </p:sp>
      <p:sp>
        <p:nvSpPr>
          <p:cNvPr id="29" name="Rectangle 28">
            <a:extLst>
              <a:ext uri="{FF2B5EF4-FFF2-40B4-BE49-F238E27FC236}">
                <a16:creationId xmlns:a16="http://schemas.microsoft.com/office/drawing/2014/main" id="{91B4542B-5FFC-4D14-A11E-E759F14AA00E}"/>
              </a:ext>
            </a:extLst>
          </p:cNvPr>
          <p:cNvSpPr/>
          <p:nvPr/>
        </p:nvSpPr>
        <p:spPr>
          <a:xfrm>
            <a:off x="5821681" y="5535670"/>
            <a:ext cx="2057400" cy="400110"/>
          </a:xfrm>
          <a:prstGeom prst="rect">
            <a:avLst/>
          </a:prstGeom>
          <a:solidFill>
            <a:schemeClr val="accent1">
              <a:lumMod val="40000"/>
              <a:lumOff val="60000"/>
              <a:alpha val="74000"/>
            </a:schemeClr>
          </a:solidFill>
        </p:spPr>
        <p:txBody>
          <a:bodyPr wrap="square">
            <a:spAutoFit/>
          </a:bodyPr>
          <a:lstStyle/>
          <a:p>
            <a:pPr lvl="0">
              <a:spcBef>
                <a:spcPct val="20000"/>
              </a:spcBef>
              <a:defRPr/>
            </a:pPr>
            <a:r>
              <a:rPr lang="en-AU" sz="1000" dirty="0"/>
              <a:t>Dry wetlands and wetlands without waterbirds weren't plotted</a:t>
            </a:r>
          </a:p>
        </p:txBody>
      </p:sp>
      <p:cxnSp>
        <p:nvCxnSpPr>
          <p:cNvPr id="20" name="Straight Arrow Connector 19">
            <a:extLst>
              <a:ext uri="{FF2B5EF4-FFF2-40B4-BE49-F238E27FC236}">
                <a16:creationId xmlns:a16="http://schemas.microsoft.com/office/drawing/2014/main" id="{B05A49B2-8372-46BF-8909-741512E27C44}"/>
              </a:ext>
            </a:extLst>
          </p:cNvPr>
          <p:cNvCxnSpPr>
            <a:stCxn id="11" idx="3"/>
          </p:cNvCxnSpPr>
          <p:nvPr/>
        </p:nvCxnSpPr>
        <p:spPr>
          <a:xfrm flipV="1">
            <a:off x="4389029" y="3095773"/>
            <a:ext cx="1111223" cy="30165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BB27028E-AD6E-432B-9F8A-66F3EA3E3420}"/>
              </a:ext>
            </a:extLst>
          </p:cNvPr>
          <p:cNvCxnSpPr>
            <a:endCxn id="17" idx="0"/>
          </p:cNvCxnSpPr>
          <p:nvPr/>
        </p:nvCxnSpPr>
        <p:spPr>
          <a:xfrm>
            <a:off x="4389029" y="3397430"/>
            <a:ext cx="1212851" cy="132285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CF53B735-B4DE-43F6-BC6F-5252F9B87A7C}"/>
              </a:ext>
            </a:extLst>
          </p:cNvPr>
          <p:cNvSpPr/>
          <p:nvPr/>
        </p:nvSpPr>
        <p:spPr>
          <a:xfrm>
            <a:off x="2182586" y="3135086"/>
            <a:ext cx="326571" cy="2122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427429158"/>
      </p:ext>
    </p:extLst>
  </p:cSld>
  <p:clrMapOvr>
    <a:masterClrMapping/>
  </p:clrMapOvr>
  <p:transition spd="slow">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Content Placeholder 8"/>
          <p:cNvSpPr txBox="1">
            <a:spLocks/>
          </p:cNvSpPr>
          <p:nvPr/>
        </p:nvSpPr>
        <p:spPr bwMode="auto">
          <a:xfrm>
            <a:off x="6219645" y="5342581"/>
            <a:ext cx="2467155" cy="1163928"/>
          </a:xfrm>
          <a:prstGeom prst="rect">
            <a:avLst/>
          </a:prstGeom>
          <a:solidFill>
            <a:schemeClr val="bg1"/>
          </a:solidFill>
          <a:ln>
            <a:noFill/>
          </a:ln>
          <a:effectLs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800">
                <a:solidFill>
                  <a:srgbClr val="404040"/>
                </a:solidFill>
                <a:latin typeface="+mn-lt"/>
                <a:ea typeface="+mn-ea"/>
                <a:cs typeface="+mn-cs"/>
              </a:defRPr>
            </a:lvl1pPr>
            <a:lvl2pPr marL="742950" indent="-285750" algn="l" rtl="0" eaLnBrk="1" fontAlgn="base" hangingPunct="1">
              <a:spcBef>
                <a:spcPct val="20000"/>
              </a:spcBef>
              <a:spcAft>
                <a:spcPct val="0"/>
              </a:spcAft>
              <a:buChar char="–"/>
              <a:defRPr sz="2000">
                <a:solidFill>
                  <a:srgbClr val="404040"/>
                </a:solidFill>
                <a:latin typeface="+mn-lt"/>
              </a:defRPr>
            </a:lvl2pPr>
            <a:lvl3pPr marL="1143000" indent="-228600" algn="l" rtl="0" eaLnBrk="1" fontAlgn="base" hangingPunct="1">
              <a:spcBef>
                <a:spcPct val="20000"/>
              </a:spcBef>
              <a:spcAft>
                <a:spcPct val="0"/>
              </a:spcAft>
              <a:buChar char="•"/>
              <a:defRPr sz="2000">
                <a:solidFill>
                  <a:srgbClr val="404040"/>
                </a:solidFill>
                <a:latin typeface="+mn-lt"/>
              </a:defRPr>
            </a:lvl3pPr>
            <a:lvl4pPr marL="1600200" indent="-228600" algn="l" rtl="0" eaLnBrk="1" fontAlgn="base" hangingPunct="1">
              <a:spcBef>
                <a:spcPct val="20000"/>
              </a:spcBef>
              <a:spcAft>
                <a:spcPct val="0"/>
              </a:spcAft>
              <a:buChar char="–"/>
              <a:defRPr sz="2000">
                <a:solidFill>
                  <a:srgbClr val="404040"/>
                </a:solidFill>
                <a:latin typeface="+mn-lt"/>
              </a:defRPr>
            </a:lvl4pPr>
            <a:lvl5pPr marL="2057400" indent="-228600" algn="l" rtl="0" eaLnBrk="1" fontAlgn="base" hangingPunct="1">
              <a:spcBef>
                <a:spcPct val="20000"/>
              </a:spcBef>
              <a:spcAft>
                <a:spcPct val="0"/>
              </a:spcAft>
              <a:buChar char="»"/>
              <a:defRPr sz="2000">
                <a:solidFill>
                  <a:srgbClr val="404040"/>
                </a:solidFill>
                <a:latin typeface="+mn-lt"/>
              </a:defRPr>
            </a:lvl5pPr>
            <a:lvl6pPr marL="2514600" indent="-228600" algn="l" rtl="0" eaLnBrk="1" fontAlgn="base" hangingPunct="1">
              <a:spcBef>
                <a:spcPct val="20000"/>
              </a:spcBef>
              <a:spcAft>
                <a:spcPct val="0"/>
              </a:spcAft>
              <a:buChar char="»"/>
              <a:defRPr sz="2000">
                <a:solidFill>
                  <a:srgbClr val="404040"/>
                </a:solidFill>
                <a:latin typeface="+mn-lt"/>
              </a:defRPr>
            </a:lvl6pPr>
            <a:lvl7pPr marL="2971800" indent="-228600" algn="l" rtl="0" eaLnBrk="1" fontAlgn="base" hangingPunct="1">
              <a:spcBef>
                <a:spcPct val="20000"/>
              </a:spcBef>
              <a:spcAft>
                <a:spcPct val="0"/>
              </a:spcAft>
              <a:buChar char="»"/>
              <a:defRPr sz="2000">
                <a:solidFill>
                  <a:srgbClr val="404040"/>
                </a:solidFill>
                <a:latin typeface="+mn-lt"/>
              </a:defRPr>
            </a:lvl7pPr>
            <a:lvl8pPr marL="3429000" indent="-228600" algn="l" rtl="0" eaLnBrk="1" fontAlgn="base" hangingPunct="1">
              <a:spcBef>
                <a:spcPct val="20000"/>
              </a:spcBef>
              <a:spcAft>
                <a:spcPct val="0"/>
              </a:spcAft>
              <a:buChar char="»"/>
              <a:defRPr sz="2000">
                <a:solidFill>
                  <a:srgbClr val="404040"/>
                </a:solidFill>
                <a:latin typeface="+mn-lt"/>
              </a:defRPr>
            </a:lvl8pPr>
            <a:lvl9pPr marL="3886200" indent="-228600" algn="l" rtl="0" eaLnBrk="1" fontAlgn="base" hangingPunct="1">
              <a:spcBef>
                <a:spcPct val="20000"/>
              </a:spcBef>
              <a:spcAft>
                <a:spcPct val="0"/>
              </a:spcAft>
              <a:buChar char="»"/>
              <a:defRPr sz="2000">
                <a:solidFill>
                  <a:srgbClr val="404040"/>
                </a:solidFill>
                <a:latin typeface="+mn-lt"/>
              </a:defRPr>
            </a:lvl9pPr>
          </a:lstStyle>
          <a:p>
            <a:endParaRPr lang="en-AU" dirty="0"/>
          </a:p>
        </p:txBody>
      </p:sp>
      <p:sp>
        <p:nvSpPr>
          <p:cNvPr id="2" name="Title 1"/>
          <p:cNvSpPr>
            <a:spLocks noGrp="1"/>
          </p:cNvSpPr>
          <p:nvPr>
            <p:ph type="title"/>
          </p:nvPr>
        </p:nvSpPr>
        <p:spPr>
          <a:xfrm>
            <a:off x="514131" y="222149"/>
            <a:ext cx="5298911" cy="569860"/>
          </a:xfrm>
        </p:spPr>
        <p:txBody>
          <a:bodyPr/>
          <a:lstStyle/>
          <a:p>
            <a:r>
              <a:rPr lang="en-AU" dirty="0">
                <a:solidFill>
                  <a:srgbClr val="627D62"/>
                </a:solidFill>
              </a:rPr>
              <a:t>EAWS waterbird distribution</a:t>
            </a:r>
          </a:p>
        </p:txBody>
      </p:sp>
      <p:sp>
        <p:nvSpPr>
          <p:cNvPr id="5" name="Slide Number Placeholder 4"/>
          <p:cNvSpPr>
            <a:spLocks noGrp="1"/>
          </p:cNvSpPr>
          <p:nvPr>
            <p:ph type="sldNum" sz="quarter" idx="12"/>
          </p:nvPr>
        </p:nvSpPr>
        <p:spPr>
          <a:xfrm>
            <a:off x="8603544" y="6505214"/>
            <a:ext cx="432467" cy="476250"/>
          </a:xfrm>
        </p:spPr>
        <p:txBody>
          <a:bodyPr/>
          <a:lstStyle/>
          <a:p>
            <a:fld id="{E1A6097A-715C-4A56-B015-1592610351D8}" type="slidenum">
              <a:rPr lang="en-AU" sz="1000" smtClean="0"/>
              <a:pPr/>
              <a:t>33</a:t>
            </a:fld>
            <a:endParaRPr lang="en-AU" sz="1000" dirty="0"/>
          </a:p>
        </p:txBody>
      </p:sp>
      <p:sp>
        <p:nvSpPr>
          <p:cNvPr id="12" name="Text Box 11"/>
          <p:cNvSpPr txBox="1">
            <a:spLocks noChangeArrowheads="1"/>
          </p:cNvSpPr>
          <p:nvPr/>
        </p:nvSpPr>
        <p:spPr bwMode="auto">
          <a:xfrm>
            <a:off x="219110" y="4799855"/>
            <a:ext cx="8484684" cy="1717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marL="285750" lvl="0" indent="-285750" eaLnBrk="1" hangingPunct="1">
              <a:spcBef>
                <a:spcPct val="20000"/>
              </a:spcBef>
              <a:buFont typeface="Arial" panose="020B0604020202020204" pitchFamily="34" charset="0"/>
              <a:buChar char="•"/>
              <a:defRPr/>
            </a:pPr>
            <a:r>
              <a:rPr lang="en-AU" sz="1600" dirty="0">
                <a:latin typeface="+mn-lt"/>
              </a:rPr>
              <a:t>Surveyed waterbirds were most abundant in Bands 2, 9 and 10.</a:t>
            </a:r>
          </a:p>
          <a:p>
            <a:pPr marL="285750" lvl="0" indent="-285750" eaLnBrk="1" hangingPunct="1">
              <a:spcBef>
                <a:spcPct val="20000"/>
              </a:spcBef>
              <a:buFont typeface="Arial" panose="020B0604020202020204" pitchFamily="34" charset="0"/>
              <a:buChar char="•"/>
              <a:defRPr/>
            </a:pPr>
            <a:r>
              <a:rPr lang="en-AU" sz="1600" dirty="0">
                <a:latin typeface="+mn-lt"/>
              </a:rPr>
              <a:t>The majority of the habitat occurred in Bands 2 and 10 and coastal areas on Bands 3 and 4.  </a:t>
            </a:r>
            <a:endParaRPr lang="en-AU" sz="1600" dirty="0">
              <a:solidFill>
                <a:srgbClr val="000000"/>
              </a:solidFill>
              <a:latin typeface="+mn-lt"/>
              <a:ea typeface="Arial" panose="020B0604020202020204" pitchFamily="34" charset="0"/>
            </a:endParaRPr>
          </a:p>
          <a:p>
            <a:pPr marL="285750" lvl="0" indent="-285750" eaLnBrk="1" hangingPunct="1">
              <a:spcBef>
                <a:spcPct val="20000"/>
              </a:spcBef>
              <a:buFont typeface="Arial" panose="020B0604020202020204" pitchFamily="34" charset="0"/>
              <a:buChar char="•"/>
              <a:defRPr/>
            </a:pPr>
            <a:r>
              <a:rPr lang="en-AU" sz="1600" dirty="0">
                <a:solidFill>
                  <a:srgbClr val="000000"/>
                </a:solidFill>
                <a:latin typeface="+mn-lt"/>
                <a:ea typeface="Arial" panose="020B0604020202020204" pitchFamily="34" charset="0"/>
              </a:rPr>
              <a:t>Waterbirds were more concentrated and less widely dispersed than last year, reflecting the decline in habitat availability in the Murray-Darling Basin.  </a:t>
            </a:r>
          </a:p>
          <a:p>
            <a:pPr marL="285750" lvl="0" indent="-285750" eaLnBrk="1" hangingPunct="1">
              <a:spcBef>
                <a:spcPct val="20000"/>
              </a:spcBef>
              <a:buFont typeface="Arial" panose="020B0604020202020204" pitchFamily="34" charset="0"/>
              <a:buChar char="•"/>
              <a:defRPr/>
            </a:pPr>
            <a:r>
              <a:rPr lang="en-AU" sz="1600" dirty="0">
                <a:solidFill>
                  <a:srgbClr val="000000"/>
                </a:solidFill>
                <a:latin typeface="+mn-lt"/>
                <a:ea typeface="Arial" panose="020B0604020202020204" pitchFamily="34" charset="0"/>
              </a:rPr>
              <a:t>Eleven wetlands supported more than 5,000 waterbirds representing 50% of the total abundance. </a:t>
            </a:r>
            <a:endParaRPr lang="en-AU" sz="1600" kern="0" dirty="0">
              <a:solidFill>
                <a:srgbClr val="000000"/>
              </a:solidFill>
              <a:latin typeface="+mn-lt"/>
            </a:endParaRPr>
          </a:p>
        </p:txBody>
      </p:sp>
      <p:sp>
        <p:nvSpPr>
          <p:cNvPr id="31" name="TextBox 30"/>
          <p:cNvSpPr txBox="1"/>
          <p:nvPr/>
        </p:nvSpPr>
        <p:spPr>
          <a:xfrm>
            <a:off x="382517" y="814079"/>
            <a:ext cx="4851072" cy="369332"/>
          </a:xfrm>
          <a:prstGeom prst="rect">
            <a:avLst/>
          </a:prstGeom>
          <a:noFill/>
        </p:spPr>
        <p:txBody>
          <a:bodyPr wrap="none" rtlCol="0">
            <a:spAutoFit/>
          </a:bodyPr>
          <a:lstStyle/>
          <a:p>
            <a:r>
              <a:rPr lang="en-AU" dirty="0"/>
              <a:t>Where are the most birds in relation to wetlands?</a:t>
            </a:r>
          </a:p>
        </p:txBody>
      </p:sp>
      <p:sp>
        <p:nvSpPr>
          <p:cNvPr id="120" name="Oval 119">
            <a:extLst>
              <a:ext uri="{FF2B5EF4-FFF2-40B4-BE49-F238E27FC236}">
                <a16:creationId xmlns:a16="http://schemas.microsoft.com/office/drawing/2014/main" id="{6984CAED-3BD0-4F79-B0E2-89C3DA546D12}"/>
              </a:ext>
            </a:extLst>
          </p:cNvPr>
          <p:cNvSpPr/>
          <p:nvPr/>
        </p:nvSpPr>
        <p:spPr>
          <a:xfrm>
            <a:off x="5858104" y="3792987"/>
            <a:ext cx="1502713" cy="226141"/>
          </a:xfrm>
          <a:prstGeom prst="ellipse">
            <a:avLst/>
          </a:prstGeom>
          <a:solidFill>
            <a:schemeClr val="accent1">
              <a:alpha val="35000"/>
            </a:schemeClr>
          </a:solidFill>
          <a:ln>
            <a:solidFill>
              <a:schemeClr val="accent1">
                <a:shade val="50000"/>
                <a:alpha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22" name="Rectangle 121">
            <a:extLst>
              <a:ext uri="{FF2B5EF4-FFF2-40B4-BE49-F238E27FC236}">
                <a16:creationId xmlns:a16="http://schemas.microsoft.com/office/drawing/2014/main" id="{D5ED836D-8683-4F9A-B4BC-F7F1E5516E0E}"/>
              </a:ext>
            </a:extLst>
          </p:cNvPr>
          <p:cNvSpPr/>
          <p:nvPr/>
        </p:nvSpPr>
        <p:spPr>
          <a:xfrm>
            <a:off x="1962089" y="1640634"/>
            <a:ext cx="1757550" cy="646331"/>
          </a:xfrm>
          <a:prstGeom prst="rect">
            <a:avLst/>
          </a:prstGeom>
          <a:solidFill>
            <a:schemeClr val="accent1">
              <a:lumMod val="40000"/>
              <a:lumOff val="60000"/>
              <a:alpha val="74000"/>
            </a:schemeClr>
          </a:solidFill>
        </p:spPr>
        <p:txBody>
          <a:bodyPr wrap="square">
            <a:spAutoFit/>
          </a:bodyPr>
          <a:lstStyle/>
          <a:p>
            <a:pPr lvl="0">
              <a:spcBef>
                <a:spcPct val="20000"/>
              </a:spcBef>
              <a:defRPr/>
            </a:pPr>
            <a:r>
              <a:rPr lang="en-AU" sz="1200" dirty="0"/>
              <a:t>Waterbirds were most abundant in Bands 2, 9 and 10.</a:t>
            </a:r>
          </a:p>
        </p:txBody>
      </p:sp>
      <p:sp>
        <p:nvSpPr>
          <p:cNvPr id="73" name="Oval 72">
            <a:extLst>
              <a:ext uri="{FF2B5EF4-FFF2-40B4-BE49-F238E27FC236}">
                <a16:creationId xmlns:a16="http://schemas.microsoft.com/office/drawing/2014/main" id="{69A30318-9FD3-4C49-B73A-0DA661826929}"/>
              </a:ext>
            </a:extLst>
          </p:cNvPr>
          <p:cNvSpPr/>
          <p:nvPr/>
        </p:nvSpPr>
        <p:spPr>
          <a:xfrm>
            <a:off x="5740461" y="1589029"/>
            <a:ext cx="1502713" cy="226141"/>
          </a:xfrm>
          <a:prstGeom prst="ellipse">
            <a:avLst/>
          </a:prstGeom>
          <a:solidFill>
            <a:schemeClr val="accent1">
              <a:alpha val="35000"/>
            </a:schemeClr>
          </a:solidFill>
          <a:ln>
            <a:solidFill>
              <a:schemeClr val="accent1">
                <a:shade val="50000"/>
                <a:alpha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3" name="Picture 2">
            <a:extLst>
              <a:ext uri="{FF2B5EF4-FFF2-40B4-BE49-F238E27FC236}">
                <a16:creationId xmlns:a16="http://schemas.microsoft.com/office/drawing/2014/main" id="{6998C522-9A1C-4B21-977E-DF0D5EFAE23A}"/>
              </a:ext>
            </a:extLst>
          </p:cNvPr>
          <p:cNvPicPr>
            <a:picLocks noChangeAspect="1"/>
          </p:cNvPicPr>
          <p:nvPr/>
        </p:nvPicPr>
        <p:blipFill>
          <a:blip r:embed="rId2"/>
          <a:stretch>
            <a:fillRect/>
          </a:stretch>
        </p:blipFill>
        <p:spPr>
          <a:xfrm>
            <a:off x="384996" y="2387127"/>
            <a:ext cx="4548853" cy="2034733"/>
          </a:xfrm>
          <a:prstGeom prst="rect">
            <a:avLst/>
          </a:prstGeom>
        </p:spPr>
      </p:pic>
      <p:pic>
        <p:nvPicPr>
          <p:cNvPr id="6" name="Picture 5">
            <a:extLst>
              <a:ext uri="{FF2B5EF4-FFF2-40B4-BE49-F238E27FC236}">
                <a16:creationId xmlns:a16="http://schemas.microsoft.com/office/drawing/2014/main" id="{DAC96FEE-5C32-4D5B-AAD5-EF06160FEB85}"/>
              </a:ext>
            </a:extLst>
          </p:cNvPr>
          <p:cNvPicPr>
            <a:picLocks noChangeAspect="1"/>
          </p:cNvPicPr>
          <p:nvPr/>
        </p:nvPicPr>
        <p:blipFill>
          <a:blip r:embed="rId3"/>
          <a:stretch>
            <a:fillRect/>
          </a:stretch>
        </p:blipFill>
        <p:spPr>
          <a:xfrm>
            <a:off x="5233589" y="998745"/>
            <a:ext cx="3896644" cy="3813144"/>
          </a:xfrm>
          <a:prstGeom prst="rect">
            <a:avLst/>
          </a:prstGeom>
        </p:spPr>
      </p:pic>
      <p:cxnSp>
        <p:nvCxnSpPr>
          <p:cNvPr id="13" name="Straight Arrow Connector 12">
            <a:extLst>
              <a:ext uri="{FF2B5EF4-FFF2-40B4-BE49-F238E27FC236}">
                <a16:creationId xmlns:a16="http://schemas.microsoft.com/office/drawing/2014/main" id="{CC979888-E6DB-4D8F-AE7F-984DE1DDB2C8}"/>
              </a:ext>
            </a:extLst>
          </p:cNvPr>
          <p:cNvCxnSpPr>
            <a:cxnSpLocks/>
            <a:stCxn id="122" idx="3"/>
          </p:cNvCxnSpPr>
          <p:nvPr/>
        </p:nvCxnSpPr>
        <p:spPr>
          <a:xfrm flipV="1">
            <a:off x="3719639" y="1824334"/>
            <a:ext cx="2500006" cy="13946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824C6599-865C-480D-8665-1B2388A2C002}"/>
              </a:ext>
            </a:extLst>
          </p:cNvPr>
          <p:cNvCxnSpPr>
            <a:stCxn id="122" idx="3"/>
          </p:cNvCxnSpPr>
          <p:nvPr/>
        </p:nvCxnSpPr>
        <p:spPr>
          <a:xfrm>
            <a:off x="3719639" y="1963800"/>
            <a:ext cx="2338261" cy="8598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25F2ACFC-0C8A-46BC-BB1C-AAD2C3DE1E6D}"/>
              </a:ext>
            </a:extLst>
          </p:cNvPr>
          <p:cNvCxnSpPr>
            <a:stCxn id="122" idx="3"/>
          </p:cNvCxnSpPr>
          <p:nvPr/>
        </p:nvCxnSpPr>
        <p:spPr>
          <a:xfrm>
            <a:off x="3719639" y="1963800"/>
            <a:ext cx="2559241" cy="182918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D6C98D1B-F2A0-4F4F-9250-CAF7C076AC33}"/>
              </a:ext>
            </a:extLst>
          </p:cNvPr>
          <p:cNvSpPr/>
          <p:nvPr/>
        </p:nvSpPr>
        <p:spPr>
          <a:xfrm rot="5400000" flipV="1">
            <a:off x="946138" y="3343928"/>
            <a:ext cx="1602457" cy="553407"/>
          </a:xfrm>
          <a:prstGeom prst="ellipse">
            <a:avLst/>
          </a:prstGeom>
          <a:solidFill>
            <a:schemeClr val="accent1">
              <a:alpha val="35000"/>
            </a:schemeClr>
          </a:solidFill>
          <a:ln>
            <a:solidFill>
              <a:schemeClr val="accent1">
                <a:shade val="50000"/>
                <a:alpha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7" name="Oval 16">
            <a:extLst>
              <a:ext uri="{FF2B5EF4-FFF2-40B4-BE49-F238E27FC236}">
                <a16:creationId xmlns:a16="http://schemas.microsoft.com/office/drawing/2014/main" id="{05C80CB1-DD86-42E5-BE7C-59134DD651B3}"/>
              </a:ext>
            </a:extLst>
          </p:cNvPr>
          <p:cNvSpPr/>
          <p:nvPr/>
        </p:nvSpPr>
        <p:spPr>
          <a:xfrm rot="5400000" flipV="1">
            <a:off x="3261943" y="3035601"/>
            <a:ext cx="2034734" cy="737788"/>
          </a:xfrm>
          <a:prstGeom prst="ellipse">
            <a:avLst/>
          </a:prstGeom>
          <a:solidFill>
            <a:schemeClr val="accent1">
              <a:alpha val="35000"/>
            </a:schemeClr>
          </a:solidFill>
          <a:ln>
            <a:solidFill>
              <a:schemeClr val="accent1">
                <a:shade val="50000"/>
                <a:alpha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1451761412"/>
      </p:ext>
    </p:extLst>
  </p:cSld>
  <p:clrMapOvr>
    <a:masterClrMapping/>
  </p:clrMapOvr>
  <p:transition spd="slow">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CC069-2F1D-4775-BDB6-200A007C901E}"/>
              </a:ext>
            </a:extLst>
          </p:cNvPr>
          <p:cNvSpPr>
            <a:spLocks noGrp="1"/>
          </p:cNvSpPr>
          <p:nvPr>
            <p:ph type="title"/>
          </p:nvPr>
        </p:nvSpPr>
        <p:spPr>
          <a:xfrm>
            <a:off x="279970" y="413312"/>
            <a:ext cx="7886700" cy="777874"/>
          </a:xfrm>
        </p:spPr>
        <p:txBody>
          <a:bodyPr>
            <a:noAutofit/>
          </a:bodyPr>
          <a:lstStyle/>
          <a:p>
            <a:r>
              <a:rPr lang="en-AU" dirty="0">
                <a:solidFill>
                  <a:srgbClr val="627D62"/>
                </a:solidFill>
              </a:rPr>
              <a:t>EAWS Waterbird abundance index </a:t>
            </a:r>
            <a:br>
              <a:rPr lang="en-AU" dirty="0">
                <a:solidFill>
                  <a:srgbClr val="627D62"/>
                </a:solidFill>
              </a:rPr>
            </a:br>
            <a:r>
              <a:rPr lang="en-AU" dirty="0">
                <a:solidFill>
                  <a:srgbClr val="627D62"/>
                </a:solidFill>
              </a:rPr>
              <a:t>Bands 1 &amp; 2</a:t>
            </a:r>
            <a:endParaRPr lang="en-AU" dirty="0"/>
          </a:p>
        </p:txBody>
      </p:sp>
      <p:sp>
        <p:nvSpPr>
          <p:cNvPr id="4" name="Slide Number Placeholder 3">
            <a:extLst>
              <a:ext uri="{FF2B5EF4-FFF2-40B4-BE49-F238E27FC236}">
                <a16:creationId xmlns:a16="http://schemas.microsoft.com/office/drawing/2014/main" id="{26FFB5E6-0A2C-4F14-897D-A05F1FD38347}"/>
              </a:ext>
            </a:extLst>
          </p:cNvPr>
          <p:cNvSpPr>
            <a:spLocks noGrp="1"/>
          </p:cNvSpPr>
          <p:nvPr>
            <p:ph type="sldNum" sz="quarter" idx="12"/>
          </p:nvPr>
        </p:nvSpPr>
        <p:spPr/>
        <p:txBody>
          <a:bodyPr/>
          <a:lstStyle/>
          <a:p>
            <a:fld id="{E1A6097A-715C-4A56-B015-1592610351D8}" type="slidenum">
              <a:rPr lang="en-AU" smtClean="0"/>
              <a:pPr/>
              <a:t>34</a:t>
            </a:fld>
            <a:endParaRPr lang="en-AU" dirty="0"/>
          </a:p>
        </p:txBody>
      </p:sp>
      <p:pic>
        <p:nvPicPr>
          <p:cNvPr id="5" name="Content Placeholder 4">
            <a:extLst>
              <a:ext uri="{FF2B5EF4-FFF2-40B4-BE49-F238E27FC236}">
                <a16:creationId xmlns:a16="http://schemas.microsoft.com/office/drawing/2014/main" id="{583A5B1A-8C9E-49E6-9A1C-28395B1D1A93}"/>
              </a:ext>
            </a:extLst>
          </p:cNvPr>
          <p:cNvPicPr>
            <a:picLocks noGrp="1" noChangeAspect="1"/>
          </p:cNvPicPr>
          <p:nvPr>
            <p:ph idx="1"/>
          </p:nvPr>
        </p:nvPicPr>
        <p:blipFill>
          <a:blip r:embed="rId2"/>
          <a:stretch>
            <a:fillRect/>
          </a:stretch>
        </p:blipFill>
        <p:spPr>
          <a:xfrm>
            <a:off x="340930" y="3680460"/>
            <a:ext cx="3781108" cy="1890554"/>
          </a:xfrm>
          <a:prstGeom prst="rect">
            <a:avLst/>
          </a:prstGeom>
        </p:spPr>
      </p:pic>
      <p:pic>
        <p:nvPicPr>
          <p:cNvPr id="6" name="Picture 5">
            <a:extLst>
              <a:ext uri="{FF2B5EF4-FFF2-40B4-BE49-F238E27FC236}">
                <a16:creationId xmlns:a16="http://schemas.microsoft.com/office/drawing/2014/main" id="{470E9316-1DAB-4341-A35A-D3E9E017B167}"/>
              </a:ext>
            </a:extLst>
          </p:cNvPr>
          <p:cNvPicPr>
            <a:picLocks noChangeAspect="1"/>
          </p:cNvPicPr>
          <p:nvPr/>
        </p:nvPicPr>
        <p:blipFill>
          <a:blip r:embed="rId3"/>
          <a:stretch>
            <a:fillRect/>
          </a:stretch>
        </p:blipFill>
        <p:spPr>
          <a:xfrm>
            <a:off x="4369138" y="3702335"/>
            <a:ext cx="4177623" cy="1868679"/>
          </a:xfrm>
          <a:prstGeom prst="rect">
            <a:avLst/>
          </a:prstGeom>
        </p:spPr>
      </p:pic>
      <p:sp>
        <p:nvSpPr>
          <p:cNvPr id="7" name="Oval 6">
            <a:extLst>
              <a:ext uri="{FF2B5EF4-FFF2-40B4-BE49-F238E27FC236}">
                <a16:creationId xmlns:a16="http://schemas.microsoft.com/office/drawing/2014/main" id="{36F6A086-7AC1-48FC-BAFA-6026BCBAE960}"/>
              </a:ext>
            </a:extLst>
          </p:cNvPr>
          <p:cNvSpPr/>
          <p:nvPr/>
        </p:nvSpPr>
        <p:spPr>
          <a:xfrm rot="5400000" flipV="1">
            <a:off x="577993" y="4557893"/>
            <a:ext cx="1602457" cy="624837"/>
          </a:xfrm>
          <a:prstGeom prst="ellipse">
            <a:avLst/>
          </a:prstGeom>
          <a:solidFill>
            <a:schemeClr val="accent1">
              <a:alpha val="35000"/>
            </a:schemeClr>
          </a:solidFill>
          <a:ln>
            <a:solidFill>
              <a:schemeClr val="accent1">
                <a:shade val="50000"/>
                <a:alpha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8" name="Oval 7">
            <a:extLst>
              <a:ext uri="{FF2B5EF4-FFF2-40B4-BE49-F238E27FC236}">
                <a16:creationId xmlns:a16="http://schemas.microsoft.com/office/drawing/2014/main" id="{FED09F9C-C7D0-45E3-A99B-CC714CC87636}"/>
              </a:ext>
            </a:extLst>
          </p:cNvPr>
          <p:cNvSpPr/>
          <p:nvPr/>
        </p:nvSpPr>
        <p:spPr>
          <a:xfrm rot="5400000" flipV="1">
            <a:off x="4660934" y="4472694"/>
            <a:ext cx="1693899" cy="703792"/>
          </a:xfrm>
          <a:prstGeom prst="ellipse">
            <a:avLst/>
          </a:prstGeom>
          <a:solidFill>
            <a:schemeClr val="accent1">
              <a:alpha val="35000"/>
            </a:schemeClr>
          </a:solidFill>
          <a:ln>
            <a:solidFill>
              <a:schemeClr val="accent1">
                <a:shade val="50000"/>
                <a:alpha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0" name="TextBox 9">
            <a:extLst>
              <a:ext uri="{FF2B5EF4-FFF2-40B4-BE49-F238E27FC236}">
                <a16:creationId xmlns:a16="http://schemas.microsoft.com/office/drawing/2014/main" id="{513D1EA6-0445-45F9-8043-979339B8AFE7}"/>
              </a:ext>
            </a:extLst>
          </p:cNvPr>
          <p:cNvSpPr txBox="1"/>
          <p:nvPr/>
        </p:nvSpPr>
        <p:spPr>
          <a:xfrm>
            <a:off x="982980" y="1531620"/>
            <a:ext cx="6903720" cy="1077218"/>
          </a:xfrm>
          <a:prstGeom prst="rect">
            <a:avLst/>
          </a:prstGeom>
          <a:noFill/>
        </p:spPr>
        <p:txBody>
          <a:bodyPr wrap="square" rtlCol="0">
            <a:spAutoFit/>
          </a:bodyPr>
          <a:lstStyle/>
          <a:p>
            <a:pPr marL="285750" indent="-285750">
              <a:buFont typeface="Arial" panose="020B0604020202020204" pitchFamily="34" charset="0"/>
              <a:buChar char="•"/>
            </a:pPr>
            <a:r>
              <a:rPr lang="en-AU" sz="1600" dirty="0"/>
              <a:t>Waterbird abundance (all species) in Bands 1 and 2 has declined by approximately 40% from 2018.</a:t>
            </a:r>
          </a:p>
          <a:p>
            <a:pPr marL="285750" indent="-285750">
              <a:buFont typeface="Arial" panose="020B0604020202020204" pitchFamily="34" charset="0"/>
              <a:buChar char="•"/>
            </a:pPr>
            <a:endParaRPr lang="en-AU" sz="1600" dirty="0"/>
          </a:p>
          <a:p>
            <a:pPr marL="285750" indent="-285750">
              <a:buFont typeface="Arial" panose="020B0604020202020204" pitchFamily="34" charset="0"/>
              <a:buChar char="•"/>
            </a:pPr>
            <a:r>
              <a:rPr lang="en-AU" sz="1600" dirty="0"/>
              <a:t>Note the difference in scales between the graphs.</a:t>
            </a:r>
          </a:p>
        </p:txBody>
      </p:sp>
      <p:sp>
        <p:nvSpPr>
          <p:cNvPr id="11" name="TextBox 10">
            <a:extLst>
              <a:ext uri="{FF2B5EF4-FFF2-40B4-BE49-F238E27FC236}">
                <a16:creationId xmlns:a16="http://schemas.microsoft.com/office/drawing/2014/main" id="{7CE57F4D-39B8-4020-BBBD-48FCDED2F5ED}"/>
              </a:ext>
            </a:extLst>
          </p:cNvPr>
          <p:cNvSpPr txBox="1"/>
          <p:nvPr/>
        </p:nvSpPr>
        <p:spPr>
          <a:xfrm>
            <a:off x="2034540" y="3579934"/>
            <a:ext cx="678180" cy="369332"/>
          </a:xfrm>
          <a:prstGeom prst="rect">
            <a:avLst/>
          </a:prstGeom>
          <a:noFill/>
        </p:spPr>
        <p:txBody>
          <a:bodyPr wrap="square" rtlCol="0">
            <a:spAutoFit/>
          </a:bodyPr>
          <a:lstStyle/>
          <a:p>
            <a:r>
              <a:rPr lang="en-AU" dirty="0"/>
              <a:t>2018</a:t>
            </a:r>
          </a:p>
        </p:txBody>
      </p:sp>
      <p:sp>
        <p:nvSpPr>
          <p:cNvPr id="12" name="Rectangle 11">
            <a:extLst>
              <a:ext uri="{FF2B5EF4-FFF2-40B4-BE49-F238E27FC236}">
                <a16:creationId xmlns:a16="http://schemas.microsoft.com/office/drawing/2014/main" id="{46A0AFBA-7A0C-4972-A3CD-74F01A8576FE}"/>
              </a:ext>
            </a:extLst>
          </p:cNvPr>
          <p:cNvSpPr/>
          <p:nvPr/>
        </p:nvSpPr>
        <p:spPr>
          <a:xfrm>
            <a:off x="6240986" y="3680460"/>
            <a:ext cx="652743" cy="369332"/>
          </a:xfrm>
          <a:prstGeom prst="rect">
            <a:avLst/>
          </a:prstGeom>
        </p:spPr>
        <p:txBody>
          <a:bodyPr wrap="none">
            <a:spAutoFit/>
          </a:bodyPr>
          <a:lstStyle/>
          <a:p>
            <a:r>
              <a:rPr lang="en-AU" dirty="0"/>
              <a:t>2019</a:t>
            </a:r>
          </a:p>
        </p:txBody>
      </p:sp>
      <p:cxnSp>
        <p:nvCxnSpPr>
          <p:cNvPr id="14" name="Straight Arrow Connector 13">
            <a:extLst>
              <a:ext uri="{FF2B5EF4-FFF2-40B4-BE49-F238E27FC236}">
                <a16:creationId xmlns:a16="http://schemas.microsoft.com/office/drawing/2014/main" id="{E22DC405-00E9-4621-8100-E81B3C3DCD47}"/>
              </a:ext>
            </a:extLst>
          </p:cNvPr>
          <p:cNvCxnSpPr/>
          <p:nvPr/>
        </p:nvCxnSpPr>
        <p:spPr>
          <a:xfrm flipH="1">
            <a:off x="899160" y="2608838"/>
            <a:ext cx="2476500" cy="107162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5EDACCA-B02F-4C56-A35A-A4ADCB4931B8}"/>
              </a:ext>
            </a:extLst>
          </p:cNvPr>
          <p:cNvCxnSpPr/>
          <p:nvPr/>
        </p:nvCxnSpPr>
        <p:spPr>
          <a:xfrm>
            <a:off x="3512820" y="2608838"/>
            <a:ext cx="1348740" cy="109349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9590817"/>
      </p:ext>
    </p:extLst>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FD7F9-9E9B-481E-A1CC-ED0D073FC034}"/>
              </a:ext>
            </a:extLst>
          </p:cNvPr>
          <p:cNvSpPr>
            <a:spLocks noGrp="1"/>
          </p:cNvSpPr>
          <p:nvPr>
            <p:ph type="title"/>
          </p:nvPr>
        </p:nvSpPr>
        <p:spPr>
          <a:xfrm>
            <a:off x="355617" y="502919"/>
            <a:ext cx="7886700" cy="644935"/>
          </a:xfrm>
        </p:spPr>
        <p:txBody>
          <a:bodyPr/>
          <a:lstStyle/>
          <a:p>
            <a:r>
              <a:rPr lang="en-AU" dirty="0">
                <a:solidFill>
                  <a:srgbClr val="627D62"/>
                </a:solidFill>
              </a:rPr>
              <a:t>EAWS game duck abundance index </a:t>
            </a:r>
          </a:p>
        </p:txBody>
      </p:sp>
      <p:sp>
        <p:nvSpPr>
          <p:cNvPr id="3" name="Content Placeholder 2">
            <a:extLst>
              <a:ext uri="{FF2B5EF4-FFF2-40B4-BE49-F238E27FC236}">
                <a16:creationId xmlns:a16="http://schemas.microsoft.com/office/drawing/2014/main" id="{691820C4-5A75-4AA9-A505-B756935009C6}"/>
              </a:ext>
            </a:extLst>
          </p:cNvPr>
          <p:cNvSpPr>
            <a:spLocks noGrp="1"/>
          </p:cNvSpPr>
          <p:nvPr>
            <p:ph idx="1"/>
          </p:nvPr>
        </p:nvSpPr>
        <p:spPr>
          <a:xfrm>
            <a:off x="4384946" y="1539240"/>
            <a:ext cx="4317094" cy="3710940"/>
          </a:xfrm>
        </p:spPr>
        <p:txBody>
          <a:bodyPr>
            <a:normAutofit/>
          </a:bodyPr>
          <a:lstStyle/>
          <a:p>
            <a:pPr marL="0" indent="0">
              <a:buNone/>
            </a:pPr>
            <a:r>
              <a:rPr lang="en-AU" sz="1600" dirty="0">
                <a:solidFill>
                  <a:srgbClr val="000000"/>
                </a:solidFill>
              </a:rPr>
              <a:t>This index includes information on game ducks only.</a:t>
            </a:r>
          </a:p>
          <a:p>
            <a:endParaRPr lang="en-AU" sz="1200" dirty="0">
              <a:solidFill>
                <a:srgbClr val="000000"/>
              </a:solidFill>
            </a:endParaRPr>
          </a:p>
          <a:p>
            <a:r>
              <a:rPr lang="en-AU" sz="1600" dirty="0">
                <a:solidFill>
                  <a:srgbClr val="000000"/>
                </a:solidFill>
              </a:rPr>
              <a:t>The abundance index increased by 8% from the previous year but is well below the long-term average.</a:t>
            </a:r>
          </a:p>
          <a:p>
            <a:endParaRPr lang="en-AU" sz="1200" dirty="0">
              <a:solidFill>
                <a:srgbClr val="000000"/>
              </a:solidFill>
            </a:endParaRPr>
          </a:p>
          <a:p>
            <a:r>
              <a:rPr lang="en-AU" sz="1600" dirty="0">
                <a:solidFill>
                  <a:srgbClr val="000000"/>
                </a:solidFill>
              </a:rPr>
              <a:t>The 2019 game duck index was the 13</a:t>
            </a:r>
            <a:r>
              <a:rPr lang="en-AU" sz="1600" baseline="30000" dirty="0">
                <a:solidFill>
                  <a:srgbClr val="000000"/>
                </a:solidFill>
              </a:rPr>
              <a:t>th</a:t>
            </a:r>
            <a:r>
              <a:rPr lang="en-AU" sz="1600" dirty="0">
                <a:solidFill>
                  <a:srgbClr val="000000"/>
                </a:solidFill>
              </a:rPr>
              <a:t> lowest recorded in 37 years.</a:t>
            </a:r>
          </a:p>
          <a:p>
            <a:endParaRPr lang="en-AU" sz="1200" dirty="0">
              <a:solidFill>
                <a:srgbClr val="000000"/>
              </a:solidFill>
            </a:endParaRPr>
          </a:p>
          <a:p>
            <a:r>
              <a:rPr lang="en-AU" sz="1600" dirty="0">
                <a:solidFill>
                  <a:srgbClr val="000000"/>
                </a:solidFill>
              </a:rPr>
              <a:t>Bird detectability can increase during dry periods as birds concentrate on remaining open wetlands.  This may have contributed to the observed increase, but the extent is unknown.  </a:t>
            </a:r>
          </a:p>
          <a:p>
            <a:endParaRPr lang="en-AU" sz="1600" dirty="0">
              <a:solidFill>
                <a:srgbClr val="000000"/>
              </a:solidFill>
            </a:endParaRPr>
          </a:p>
          <a:p>
            <a:endParaRPr lang="en-AU" dirty="0"/>
          </a:p>
          <a:p>
            <a:endParaRPr lang="en-AU" dirty="0"/>
          </a:p>
          <a:p>
            <a:endParaRPr lang="en-AU" dirty="0"/>
          </a:p>
          <a:p>
            <a:endParaRPr lang="en-AU" dirty="0"/>
          </a:p>
        </p:txBody>
      </p:sp>
      <p:sp>
        <p:nvSpPr>
          <p:cNvPr id="4" name="Slide Number Placeholder 3">
            <a:extLst>
              <a:ext uri="{FF2B5EF4-FFF2-40B4-BE49-F238E27FC236}">
                <a16:creationId xmlns:a16="http://schemas.microsoft.com/office/drawing/2014/main" id="{492CC237-2A0D-4ABC-B582-5DB25DFD03D3}"/>
              </a:ext>
            </a:extLst>
          </p:cNvPr>
          <p:cNvSpPr>
            <a:spLocks noGrp="1"/>
          </p:cNvSpPr>
          <p:nvPr>
            <p:ph type="sldNum" sz="quarter" idx="12"/>
          </p:nvPr>
        </p:nvSpPr>
        <p:spPr/>
        <p:txBody>
          <a:bodyPr/>
          <a:lstStyle/>
          <a:p>
            <a:fld id="{E1A6097A-715C-4A56-B015-1592610351D8}" type="slidenum">
              <a:rPr lang="en-AU" smtClean="0"/>
              <a:pPr/>
              <a:t>35</a:t>
            </a:fld>
            <a:endParaRPr lang="en-AU" dirty="0"/>
          </a:p>
        </p:txBody>
      </p:sp>
      <p:pic>
        <p:nvPicPr>
          <p:cNvPr id="5" name="Picture 4">
            <a:extLst>
              <a:ext uri="{FF2B5EF4-FFF2-40B4-BE49-F238E27FC236}">
                <a16:creationId xmlns:a16="http://schemas.microsoft.com/office/drawing/2014/main" id="{577EE1E9-0A8F-47AA-907C-EB7845A19FB7}"/>
              </a:ext>
            </a:extLst>
          </p:cNvPr>
          <p:cNvPicPr>
            <a:picLocks noChangeAspect="1"/>
          </p:cNvPicPr>
          <p:nvPr/>
        </p:nvPicPr>
        <p:blipFill>
          <a:blip r:embed="rId2"/>
          <a:stretch>
            <a:fillRect/>
          </a:stretch>
        </p:blipFill>
        <p:spPr>
          <a:xfrm>
            <a:off x="160850" y="1624547"/>
            <a:ext cx="4224096" cy="3785654"/>
          </a:xfrm>
          <a:prstGeom prst="rect">
            <a:avLst/>
          </a:prstGeom>
        </p:spPr>
      </p:pic>
    </p:spTree>
    <p:extLst>
      <p:ext uri="{BB962C8B-B14F-4D97-AF65-F5344CB8AC3E}">
        <p14:creationId xmlns:p14="http://schemas.microsoft.com/office/powerpoint/2010/main" val="1271074888"/>
      </p:ext>
    </p:extLst>
  </p:cSld>
  <p:clrMapOvr>
    <a:masterClrMapping/>
  </p:clrMapOvr>
  <p:transition spd="slow">
    <p:wip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A5764DE-11D7-43D7-82A6-D918B3C6B40C}"/>
              </a:ext>
            </a:extLst>
          </p:cNvPr>
          <p:cNvSpPr txBox="1"/>
          <p:nvPr/>
        </p:nvSpPr>
        <p:spPr>
          <a:xfrm>
            <a:off x="6267233" y="5453346"/>
            <a:ext cx="2454442" cy="1132861"/>
          </a:xfrm>
          <a:prstGeom prst="rect">
            <a:avLst/>
          </a:prstGeom>
          <a:solidFill>
            <a:schemeClr val="bg1"/>
          </a:solidFill>
        </p:spPr>
        <p:txBody>
          <a:bodyPr wrap="square" rtlCol="0">
            <a:spAutoFit/>
          </a:bodyPr>
          <a:lstStyle/>
          <a:p>
            <a:endParaRPr lang="en-AU" dirty="0"/>
          </a:p>
        </p:txBody>
      </p:sp>
      <p:sp>
        <p:nvSpPr>
          <p:cNvPr id="2" name="Title 1"/>
          <p:cNvSpPr>
            <a:spLocks noGrp="1"/>
          </p:cNvSpPr>
          <p:nvPr>
            <p:ph type="title"/>
          </p:nvPr>
        </p:nvSpPr>
        <p:spPr>
          <a:xfrm>
            <a:off x="513164" y="130235"/>
            <a:ext cx="5857155" cy="527450"/>
          </a:xfrm>
        </p:spPr>
        <p:txBody>
          <a:bodyPr>
            <a:normAutofit fontScale="90000"/>
          </a:bodyPr>
          <a:lstStyle/>
          <a:p>
            <a:r>
              <a:rPr lang="en-AU" dirty="0">
                <a:solidFill>
                  <a:srgbClr val="627D62"/>
                </a:solidFill>
              </a:rPr>
              <a:t>Game duck abundance index cont.</a:t>
            </a:r>
          </a:p>
        </p:txBody>
      </p:sp>
      <p:sp>
        <p:nvSpPr>
          <p:cNvPr id="8" name="Slide Number Placeholder 7"/>
          <p:cNvSpPr>
            <a:spLocks noGrp="1"/>
          </p:cNvSpPr>
          <p:nvPr>
            <p:ph type="sldNum" sz="quarter" idx="12"/>
          </p:nvPr>
        </p:nvSpPr>
        <p:spPr>
          <a:xfrm>
            <a:off x="8660296" y="6483350"/>
            <a:ext cx="388289" cy="476250"/>
          </a:xfrm>
        </p:spPr>
        <p:txBody>
          <a:bodyPr/>
          <a:lstStyle/>
          <a:p>
            <a:fld id="{E1A6097A-715C-4A56-B015-1592610351D8}" type="slidenum">
              <a:rPr lang="en-AU" sz="1000" smtClean="0"/>
              <a:pPr/>
              <a:t>36</a:t>
            </a:fld>
            <a:endParaRPr lang="en-AU" sz="1000" dirty="0"/>
          </a:p>
        </p:txBody>
      </p:sp>
      <p:sp>
        <p:nvSpPr>
          <p:cNvPr id="3" name="TextBox 2"/>
          <p:cNvSpPr txBox="1"/>
          <p:nvPr/>
        </p:nvSpPr>
        <p:spPr>
          <a:xfrm>
            <a:off x="353144" y="5268563"/>
            <a:ext cx="8147132" cy="1508105"/>
          </a:xfrm>
          <a:prstGeom prst="rect">
            <a:avLst/>
          </a:prstGeom>
          <a:noFill/>
        </p:spPr>
        <p:txBody>
          <a:bodyPr wrap="square" rtlCol="0">
            <a:spAutoFit/>
          </a:bodyPr>
          <a:lstStyle/>
          <a:p>
            <a:pPr marL="285750" indent="-285750">
              <a:buFont typeface="Arial" panose="020B0604020202020204" pitchFamily="34" charset="0"/>
              <a:buChar char="•"/>
            </a:pPr>
            <a:r>
              <a:rPr lang="en-AU" sz="1600" dirty="0">
                <a:solidFill>
                  <a:srgbClr val="000000"/>
                </a:solidFill>
              </a:rPr>
              <a:t>This graph includes abundance index data (red line) and the rolling (or moving) average (green line).  A rolling average is a technique used to get an overall trend in a data set.  In this case, the rolling average is calculated for three-year subsets.  </a:t>
            </a:r>
          </a:p>
          <a:p>
            <a:pPr marL="285750" indent="-285750">
              <a:buFont typeface="Arial" panose="020B0604020202020204" pitchFamily="34" charset="0"/>
              <a:buChar char="•"/>
            </a:pPr>
            <a:endParaRPr lang="en-AU" sz="1200" dirty="0">
              <a:solidFill>
                <a:srgbClr val="000000"/>
              </a:solidFill>
            </a:endParaRPr>
          </a:p>
          <a:p>
            <a:pPr marL="285750" indent="-285750">
              <a:buFont typeface="Arial" panose="020B0604020202020204" pitchFamily="34" charset="0"/>
              <a:buChar char="•"/>
            </a:pPr>
            <a:r>
              <a:rPr lang="en-AU" sz="1600" dirty="0">
                <a:solidFill>
                  <a:srgbClr val="000000"/>
                </a:solidFill>
              </a:rPr>
              <a:t>The long-term average and median abundance levels are also included.  The median is the mid-value and is more statistically suitable than the average when outliers are present.    </a:t>
            </a:r>
          </a:p>
        </p:txBody>
      </p:sp>
      <p:sp>
        <p:nvSpPr>
          <p:cNvPr id="7" name="Content Placeholder 8"/>
          <p:cNvSpPr txBox="1">
            <a:spLocks/>
          </p:cNvSpPr>
          <p:nvPr/>
        </p:nvSpPr>
        <p:spPr bwMode="auto">
          <a:xfrm>
            <a:off x="6854860" y="1226025"/>
            <a:ext cx="2069371" cy="2065680"/>
          </a:xfrm>
          <a:prstGeom prst="rect">
            <a:avLst/>
          </a:prstGeom>
          <a:solidFill>
            <a:schemeClr val="accent1">
              <a:lumMod val="40000"/>
              <a:lumOff val="60000"/>
              <a:alpha val="75000"/>
            </a:schemeClr>
          </a:solidFill>
          <a:ln>
            <a:noFill/>
          </a:ln>
          <a:effectLst>
            <a:softEdge rad="0"/>
          </a:effectLs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800">
                <a:solidFill>
                  <a:srgbClr val="404040"/>
                </a:solidFill>
                <a:latin typeface="+mn-lt"/>
                <a:ea typeface="+mn-ea"/>
                <a:cs typeface="+mn-cs"/>
              </a:defRPr>
            </a:lvl1pPr>
            <a:lvl2pPr marL="742950" indent="-285750" algn="l" rtl="0" eaLnBrk="1" fontAlgn="base" hangingPunct="1">
              <a:spcBef>
                <a:spcPct val="20000"/>
              </a:spcBef>
              <a:spcAft>
                <a:spcPct val="0"/>
              </a:spcAft>
              <a:buChar char="–"/>
              <a:defRPr sz="2000">
                <a:solidFill>
                  <a:srgbClr val="404040"/>
                </a:solidFill>
                <a:latin typeface="+mn-lt"/>
              </a:defRPr>
            </a:lvl2pPr>
            <a:lvl3pPr marL="1143000" indent="-228600" algn="l" rtl="0" eaLnBrk="1" fontAlgn="base" hangingPunct="1">
              <a:spcBef>
                <a:spcPct val="20000"/>
              </a:spcBef>
              <a:spcAft>
                <a:spcPct val="0"/>
              </a:spcAft>
              <a:buChar char="•"/>
              <a:defRPr sz="2000">
                <a:solidFill>
                  <a:srgbClr val="404040"/>
                </a:solidFill>
                <a:latin typeface="+mn-lt"/>
              </a:defRPr>
            </a:lvl3pPr>
            <a:lvl4pPr marL="1600200" indent="-228600" algn="l" rtl="0" eaLnBrk="1" fontAlgn="base" hangingPunct="1">
              <a:spcBef>
                <a:spcPct val="20000"/>
              </a:spcBef>
              <a:spcAft>
                <a:spcPct val="0"/>
              </a:spcAft>
              <a:buChar char="–"/>
              <a:defRPr sz="2000">
                <a:solidFill>
                  <a:srgbClr val="404040"/>
                </a:solidFill>
                <a:latin typeface="+mn-lt"/>
              </a:defRPr>
            </a:lvl4pPr>
            <a:lvl5pPr marL="2057400" indent="-228600" algn="l" rtl="0" eaLnBrk="1" fontAlgn="base" hangingPunct="1">
              <a:spcBef>
                <a:spcPct val="20000"/>
              </a:spcBef>
              <a:spcAft>
                <a:spcPct val="0"/>
              </a:spcAft>
              <a:buChar char="»"/>
              <a:defRPr sz="2000">
                <a:solidFill>
                  <a:srgbClr val="404040"/>
                </a:solidFill>
                <a:latin typeface="+mn-lt"/>
              </a:defRPr>
            </a:lvl5pPr>
            <a:lvl6pPr marL="2514600" indent="-228600" algn="l" rtl="0" eaLnBrk="1" fontAlgn="base" hangingPunct="1">
              <a:spcBef>
                <a:spcPct val="20000"/>
              </a:spcBef>
              <a:spcAft>
                <a:spcPct val="0"/>
              </a:spcAft>
              <a:buChar char="»"/>
              <a:defRPr sz="2000">
                <a:solidFill>
                  <a:srgbClr val="404040"/>
                </a:solidFill>
                <a:latin typeface="+mn-lt"/>
              </a:defRPr>
            </a:lvl6pPr>
            <a:lvl7pPr marL="2971800" indent="-228600" algn="l" rtl="0" eaLnBrk="1" fontAlgn="base" hangingPunct="1">
              <a:spcBef>
                <a:spcPct val="20000"/>
              </a:spcBef>
              <a:spcAft>
                <a:spcPct val="0"/>
              </a:spcAft>
              <a:buChar char="»"/>
              <a:defRPr sz="2000">
                <a:solidFill>
                  <a:srgbClr val="404040"/>
                </a:solidFill>
                <a:latin typeface="+mn-lt"/>
              </a:defRPr>
            </a:lvl7pPr>
            <a:lvl8pPr marL="3429000" indent="-228600" algn="l" rtl="0" eaLnBrk="1" fontAlgn="base" hangingPunct="1">
              <a:spcBef>
                <a:spcPct val="20000"/>
              </a:spcBef>
              <a:spcAft>
                <a:spcPct val="0"/>
              </a:spcAft>
              <a:buChar char="»"/>
              <a:defRPr sz="2000">
                <a:solidFill>
                  <a:srgbClr val="404040"/>
                </a:solidFill>
                <a:latin typeface="+mn-lt"/>
              </a:defRPr>
            </a:lvl8pPr>
            <a:lvl9pPr marL="3886200" indent="-228600" algn="l" rtl="0" eaLnBrk="1" fontAlgn="base" hangingPunct="1">
              <a:spcBef>
                <a:spcPct val="20000"/>
              </a:spcBef>
              <a:spcAft>
                <a:spcPct val="0"/>
              </a:spcAft>
              <a:buChar char="»"/>
              <a:defRPr sz="2000">
                <a:solidFill>
                  <a:srgbClr val="404040"/>
                </a:solidFill>
                <a:latin typeface="+mn-lt"/>
              </a:defRPr>
            </a:lvl9pPr>
          </a:lstStyle>
          <a:p>
            <a:pPr marL="0" indent="0">
              <a:buNone/>
            </a:pPr>
            <a:r>
              <a:rPr lang="en-AU" sz="1200" kern="1200" dirty="0">
                <a:solidFill>
                  <a:srgbClr val="000000"/>
                </a:solidFill>
                <a:latin typeface="Arial" panose="020B0604020202020204" pitchFamily="34" charset="0"/>
                <a:ea typeface="ＭＳ Ｐゴシック" pitchFamily="34" charset="-128"/>
                <a:cs typeface="Arial" panose="020B0604020202020204" pitchFamily="34" charset="0"/>
              </a:rPr>
              <a:t>When considering management implications, the abundance index </a:t>
            </a:r>
            <a:r>
              <a:rPr lang="en-AU" sz="1200" b="1" kern="1200" dirty="0">
                <a:solidFill>
                  <a:srgbClr val="000000"/>
                </a:solidFill>
                <a:latin typeface="Arial" panose="020B0604020202020204" pitchFamily="34" charset="0"/>
                <a:ea typeface="ＭＳ Ｐゴシック" pitchFamily="34" charset="-128"/>
                <a:cs typeface="Arial" panose="020B0604020202020204" pitchFamily="34" charset="0"/>
              </a:rPr>
              <a:t>must</a:t>
            </a:r>
            <a:r>
              <a:rPr lang="en-AU" sz="1200" kern="1200" dirty="0">
                <a:solidFill>
                  <a:srgbClr val="000000"/>
                </a:solidFill>
                <a:latin typeface="Arial" panose="020B0604020202020204" pitchFamily="34" charset="0"/>
                <a:ea typeface="ＭＳ Ｐゴシック" pitchFamily="34" charset="-128"/>
                <a:cs typeface="Arial" panose="020B0604020202020204" pitchFamily="34" charset="0"/>
              </a:rPr>
              <a:t> be considered in context with:</a:t>
            </a:r>
          </a:p>
          <a:p>
            <a:pPr>
              <a:buFont typeface="Wingdings" panose="05000000000000000000" pitchFamily="2" charset="2"/>
              <a:buChar char="§"/>
            </a:pPr>
            <a:r>
              <a:rPr lang="en-AU" sz="1200" dirty="0">
                <a:solidFill>
                  <a:srgbClr val="000000"/>
                </a:solidFill>
                <a:latin typeface="Arial" panose="020B0604020202020204" pitchFamily="34" charset="0"/>
                <a:ea typeface="ＭＳ Ｐゴシック" pitchFamily="34" charset="-128"/>
                <a:cs typeface="Arial" panose="020B0604020202020204" pitchFamily="34" charset="0"/>
              </a:rPr>
              <a:t>d</a:t>
            </a:r>
            <a:r>
              <a:rPr lang="en-AU" sz="1200" kern="1200" dirty="0">
                <a:solidFill>
                  <a:srgbClr val="000000"/>
                </a:solidFill>
                <a:latin typeface="Arial" panose="020B0604020202020204" pitchFamily="34" charset="0"/>
                <a:ea typeface="ＭＳ Ｐゴシック" pitchFamily="34" charset="-128"/>
                <a:cs typeface="Arial" panose="020B0604020202020204" pitchFamily="34" charset="0"/>
              </a:rPr>
              <a:t>istribution of birds</a:t>
            </a:r>
          </a:p>
          <a:p>
            <a:pPr>
              <a:buFont typeface="Wingdings" panose="05000000000000000000" pitchFamily="2" charset="2"/>
              <a:buChar char="§"/>
            </a:pPr>
            <a:r>
              <a:rPr lang="en-AU" sz="1200" dirty="0">
                <a:solidFill>
                  <a:srgbClr val="000000"/>
                </a:solidFill>
                <a:latin typeface="Arial" panose="020B0604020202020204" pitchFamily="34" charset="0"/>
                <a:ea typeface="ＭＳ Ｐゴシック" pitchFamily="34" charset="-128"/>
                <a:cs typeface="Arial" panose="020B0604020202020204" pitchFamily="34" charset="0"/>
              </a:rPr>
              <a:t>habitat availability and distribution</a:t>
            </a:r>
          </a:p>
          <a:p>
            <a:pPr>
              <a:buFont typeface="Wingdings" panose="05000000000000000000" pitchFamily="2" charset="2"/>
              <a:buChar char="§"/>
            </a:pPr>
            <a:r>
              <a:rPr lang="en-AU" sz="1200" dirty="0">
                <a:solidFill>
                  <a:srgbClr val="000000"/>
                </a:solidFill>
                <a:latin typeface="Arial" panose="020B0604020202020204" pitchFamily="34" charset="0"/>
                <a:ea typeface="ＭＳ Ｐゴシック" pitchFamily="34" charset="-128"/>
                <a:cs typeface="Arial" panose="020B0604020202020204" pitchFamily="34" charset="0"/>
              </a:rPr>
              <a:t>climatic forecasts </a:t>
            </a:r>
          </a:p>
          <a:p>
            <a:pPr>
              <a:buFont typeface="Wingdings" panose="05000000000000000000" pitchFamily="2" charset="2"/>
              <a:buChar char="§"/>
            </a:pPr>
            <a:r>
              <a:rPr lang="en-AU" sz="1200" dirty="0">
                <a:solidFill>
                  <a:srgbClr val="000000"/>
                </a:solidFill>
                <a:latin typeface="Arial" panose="020B0604020202020204" pitchFamily="34" charset="0"/>
                <a:ea typeface="ＭＳ Ｐゴシック" pitchFamily="34" charset="-128"/>
                <a:cs typeface="Arial" panose="020B0604020202020204" pitchFamily="34" charset="0"/>
              </a:rPr>
              <a:t>concentrations of birds</a:t>
            </a:r>
            <a:endParaRPr lang="en-AU" sz="1200" kern="1200" dirty="0">
              <a:solidFill>
                <a:srgbClr val="000000"/>
              </a:solidFill>
              <a:latin typeface="Arial" panose="020B0604020202020204" pitchFamily="34" charset="0"/>
              <a:ea typeface="ＭＳ Ｐゴシック" pitchFamily="34" charset="-128"/>
              <a:cs typeface="Arial" panose="020B0604020202020204" pitchFamily="34" charset="0"/>
            </a:endParaRPr>
          </a:p>
          <a:p>
            <a:pPr marL="0" indent="0">
              <a:buFontTx/>
              <a:buBlip>
                <a:blip r:embed="rId2"/>
              </a:buBlip>
            </a:pPr>
            <a:endParaRPr lang="en-AU" sz="1200" kern="1200" dirty="0">
              <a:solidFill>
                <a:srgbClr val="000000"/>
              </a:solidFill>
              <a:latin typeface="Arial" charset="0"/>
              <a:ea typeface="ＭＳ Ｐゴシック" pitchFamily="34" charset="-128"/>
            </a:endParaRPr>
          </a:p>
          <a:p>
            <a:endParaRPr lang="en-AU" dirty="0"/>
          </a:p>
        </p:txBody>
      </p:sp>
      <p:pic>
        <p:nvPicPr>
          <p:cNvPr id="9" name="Picture 8">
            <a:extLst>
              <a:ext uri="{FF2B5EF4-FFF2-40B4-BE49-F238E27FC236}">
                <a16:creationId xmlns:a16="http://schemas.microsoft.com/office/drawing/2014/main" id="{921B91FB-F983-40F7-909B-ED8457712369}"/>
              </a:ext>
            </a:extLst>
          </p:cNvPr>
          <p:cNvPicPr>
            <a:picLocks noChangeAspect="1"/>
          </p:cNvPicPr>
          <p:nvPr/>
        </p:nvPicPr>
        <p:blipFill>
          <a:blip r:embed="rId3"/>
          <a:stretch>
            <a:fillRect/>
          </a:stretch>
        </p:blipFill>
        <p:spPr>
          <a:xfrm>
            <a:off x="219769" y="657685"/>
            <a:ext cx="6444086" cy="4541327"/>
          </a:xfrm>
          <a:prstGeom prst="rect">
            <a:avLst/>
          </a:prstGeom>
        </p:spPr>
      </p:pic>
    </p:spTree>
    <p:extLst>
      <p:ext uri="{BB962C8B-B14F-4D97-AF65-F5344CB8AC3E}">
        <p14:creationId xmlns:p14="http://schemas.microsoft.com/office/powerpoint/2010/main" val="3299881632"/>
      </p:ext>
    </p:extLst>
  </p:cSld>
  <p:clrMapOvr>
    <a:masterClrMapping/>
  </p:clrMapOvr>
  <p:transition spd="slow">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375" y="162837"/>
            <a:ext cx="7128245" cy="1047038"/>
          </a:xfrm>
        </p:spPr>
        <p:txBody>
          <a:bodyPr>
            <a:noAutofit/>
          </a:bodyPr>
          <a:lstStyle/>
          <a:p>
            <a:r>
              <a:rPr lang="en-AU" dirty="0">
                <a:solidFill>
                  <a:srgbClr val="627D62"/>
                </a:solidFill>
              </a:rPr>
              <a:t>Relative abundance of game duck species 1983-2018 (EAWS)</a:t>
            </a:r>
          </a:p>
        </p:txBody>
      </p:sp>
      <p:sp>
        <p:nvSpPr>
          <p:cNvPr id="9" name="Content Placeholder 8"/>
          <p:cNvSpPr>
            <a:spLocks noGrp="1"/>
          </p:cNvSpPr>
          <p:nvPr>
            <p:ph idx="1"/>
          </p:nvPr>
        </p:nvSpPr>
        <p:spPr>
          <a:xfrm>
            <a:off x="571226" y="5323231"/>
            <a:ext cx="5989593" cy="1140011"/>
          </a:xfrm>
        </p:spPr>
        <p:txBody>
          <a:bodyPr>
            <a:normAutofit lnSpcReduction="10000"/>
          </a:bodyPr>
          <a:lstStyle/>
          <a:p>
            <a:pPr marL="0" indent="0">
              <a:buNone/>
            </a:pPr>
            <a:r>
              <a:rPr lang="en-AU" sz="1600" dirty="0">
                <a:solidFill>
                  <a:srgbClr val="000000"/>
                </a:solidFill>
                <a:ea typeface="ＭＳ Ｐゴシック" pitchFamily="34" charset="-128"/>
              </a:rPr>
              <a:t>The majority of game ducks detected in 2019 EAWS were: </a:t>
            </a:r>
          </a:p>
          <a:p>
            <a:r>
              <a:rPr lang="en-AU" sz="1600" dirty="0">
                <a:solidFill>
                  <a:srgbClr val="000000"/>
                </a:solidFill>
                <a:ea typeface="ＭＳ Ｐゴシック" pitchFamily="34" charset="-128"/>
              </a:rPr>
              <a:t>Black Duck 36.1% (8.5), Grey Teal 27.6% (56.8), Wood Duck 25% (6.7), Pink-eared Duck 2.1% (5.8) and Hardhead 0.3% (17.0). </a:t>
            </a:r>
          </a:p>
          <a:p>
            <a:r>
              <a:rPr lang="en-AU" sz="1600" kern="1200" dirty="0">
                <a:solidFill>
                  <a:srgbClr val="000000"/>
                </a:solidFill>
                <a:ea typeface="ＭＳ Ｐゴシック" pitchFamily="34" charset="-128"/>
              </a:rPr>
              <a:t>Figure in parentheses are from 2018.</a:t>
            </a:r>
          </a:p>
          <a:p>
            <a:pPr marL="0" lvl="0" indent="0">
              <a:buBlip>
                <a:blip r:embed="rId2"/>
              </a:buBlip>
            </a:pPr>
            <a:endParaRPr lang="en-AU" sz="1600" kern="1200" dirty="0">
              <a:solidFill>
                <a:srgbClr val="000000"/>
              </a:solidFill>
              <a:latin typeface="Arial" charset="0"/>
              <a:ea typeface="ＭＳ Ｐゴシック" pitchFamily="34" charset="-128"/>
            </a:endParaRPr>
          </a:p>
          <a:p>
            <a:endParaRPr lang="en-AU" dirty="0"/>
          </a:p>
        </p:txBody>
      </p:sp>
      <p:sp>
        <p:nvSpPr>
          <p:cNvPr id="5" name="Slide Number Placeholder 4"/>
          <p:cNvSpPr>
            <a:spLocks noGrp="1"/>
          </p:cNvSpPr>
          <p:nvPr>
            <p:ph type="sldNum" sz="quarter" idx="12"/>
          </p:nvPr>
        </p:nvSpPr>
        <p:spPr>
          <a:xfrm>
            <a:off x="8708004" y="6483350"/>
            <a:ext cx="372386" cy="476250"/>
          </a:xfrm>
        </p:spPr>
        <p:txBody>
          <a:bodyPr/>
          <a:lstStyle/>
          <a:p>
            <a:fld id="{E1A6097A-715C-4A56-B015-1592610351D8}" type="slidenum">
              <a:rPr lang="en-AU" sz="1000" smtClean="0"/>
              <a:pPr/>
              <a:t>37</a:t>
            </a:fld>
            <a:endParaRPr lang="en-AU" sz="1000" dirty="0"/>
          </a:p>
        </p:txBody>
      </p:sp>
      <p:pic>
        <p:nvPicPr>
          <p:cNvPr id="3" name="Picture 2">
            <a:extLst>
              <a:ext uri="{FF2B5EF4-FFF2-40B4-BE49-F238E27FC236}">
                <a16:creationId xmlns:a16="http://schemas.microsoft.com/office/drawing/2014/main" id="{4E834069-FF22-45C9-8295-46C25A49D43F}"/>
              </a:ext>
            </a:extLst>
          </p:cNvPr>
          <p:cNvPicPr>
            <a:picLocks noChangeAspect="1"/>
          </p:cNvPicPr>
          <p:nvPr/>
        </p:nvPicPr>
        <p:blipFill>
          <a:blip r:embed="rId3"/>
          <a:stretch>
            <a:fillRect/>
          </a:stretch>
        </p:blipFill>
        <p:spPr>
          <a:xfrm>
            <a:off x="594988" y="1155382"/>
            <a:ext cx="6903362" cy="4064318"/>
          </a:xfrm>
          <a:prstGeom prst="rect">
            <a:avLst/>
          </a:prstGeom>
        </p:spPr>
      </p:pic>
    </p:spTree>
    <p:extLst>
      <p:ext uri="{BB962C8B-B14F-4D97-AF65-F5344CB8AC3E}">
        <p14:creationId xmlns:p14="http://schemas.microsoft.com/office/powerpoint/2010/main" val="1251232876"/>
      </p:ext>
    </p:extLst>
  </p:cSld>
  <p:clrMapOvr>
    <a:masterClrMapping/>
  </p:clrMapOvr>
  <p:transition spd="slow">
    <p:wip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813" y="354172"/>
            <a:ext cx="8229600" cy="593057"/>
          </a:xfrm>
        </p:spPr>
        <p:txBody>
          <a:bodyPr/>
          <a:lstStyle/>
          <a:p>
            <a:r>
              <a:rPr lang="en-AU" dirty="0">
                <a:solidFill>
                  <a:srgbClr val="627D62"/>
                </a:solidFill>
              </a:rPr>
              <a:t>Waterbird breeding </a:t>
            </a:r>
            <a:r>
              <a:rPr lang="en-AU" sz="1400" dirty="0">
                <a:solidFill>
                  <a:srgbClr val="627D62"/>
                </a:solidFill>
              </a:rPr>
              <a:t>(all species combined)</a:t>
            </a:r>
          </a:p>
        </p:txBody>
      </p:sp>
      <p:sp>
        <p:nvSpPr>
          <p:cNvPr id="7" name="Slide Number Placeholder 6"/>
          <p:cNvSpPr>
            <a:spLocks noGrp="1"/>
          </p:cNvSpPr>
          <p:nvPr>
            <p:ph type="sldNum" sz="quarter" idx="12"/>
          </p:nvPr>
        </p:nvSpPr>
        <p:spPr>
          <a:xfrm>
            <a:off x="8686800" y="6416692"/>
            <a:ext cx="404191" cy="476250"/>
          </a:xfrm>
        </p:spPr>
        <p:txBody>
          <a:bodyPr/>
          <a:lstStyle/>
          <a:p>
            <a:fld id="{E1A6097A-715C-4A56-B015-1592610351D8}" type="slidenum">
              <a:rPr lang="en-AU" sz="1000" smtClean="0"/>
              <a:pPr/>
              <a:t>38</a:t>
            </a:fld>
            <a:endParaRPr lang="en-AU" sz="1000" dirty="0"/>
          </a:p>
        </p:txBody>
      </p:sp>
      <p:sp>
        <p:nvSpPr>
          <p:cNvPr id="4096" name="Rectangle 4095">
            <a:extLst>
              <a:ext uri="{FF2B5EF4-FFF2-40B4-BE49-F238E27FC236}">
                <a16:creationId xmlns:a16="http://schemas.microsoft.com/office/drawing/2014/main" id="{8865E285-1B4D-4F61-AAA8-8E11ED2E7EB4}"/>
              </a:ext>
            </a:extLst>
          </p:cNvPr>
          <p:cNvSpPr/>
          <p:nvPr/>
        </p:nvSpPr>
        <p:spPr>
          <a:xfrm>
            <a:off x="200242" y="4244854"/>
            <a:ext cx="8524981" cy="2462213"/>
          </a:xfrm>
          <a:prstGeom prst="rect">
            <a:avLst/>
          </a:prstGeom>
        </p:spPr>
        <p:txBody>
          <a:bodyPr wrap="square">
            <a:spAutoFit/>
          </a:bodyPr>
          <a:lstStyle/>
          <a:p>
            <a:pPr marL="285750" indent="-285750">
              <a:buFont typeface="Arial" panose="020B0604020202020204" pitchFamily="34" charset="0"/>
              <a:buChar char="•"/>
            </a:pPr>
            <a:r>
              <a:rPr lang="en-AU" sz="1600" dirty="0">
                <a:solidFill>
                  <a:srgbClr val="000000"/>
                </a:solidFill>
                <a:ea typeface="Arial" panose="020B0604020202020204" pitchFamily="34" charset="0"/>
              </a:rPr>
              <a:t>The EAWS total breeding index (all species combined) increased from the previous year but remains well below the long-term average.   </a:t>
            </a:r>
          </a:p>
          <a:p>
            <a:pPr marL="285750" indent="-285750">
              <a:buFont typeface="Arial" panose="020B0604020202020204" pitchFamily="34" charset="0"/>
              <a:buChar char="•"/>
            </a:pPr>
            <a:endParaRPr lang="en-AU" sz="1200" dirty="0">
              <a:solidFill>
                <a:srgbClr val="000000"/>
              </a:solidFill>
            </a:endParaRPr>
          </a:p>
          <a:p>
            <a:pPr marL="285750" indent="-285750">
              <a:buFont typeface="Arial" panose="020B0604020202020204" pitchFamily="34" charset="0"/>
              <a:buChar char="•"/>
            </a:pPr>
            <a:r>
              <a:rPr lang="en-AU" sz="1600" dirty="0"/>
              <a:t>EAWS breeding species richness (i.e. the number of different species observed breeding) was also low, with only six species recorded breeding: Black Swans and Straw-necked Ibis comprised 97% of the total.</a:t>
            </a:r>
          </a:p>
          <a:p>
            <a:pPr marL="285750" indent="-285750">
              <a:buFont typeface="Arial" panose="020B0604020202020204" pitchFamily="34" charset="0"/>
              <a:buChar char="•"/>
            </a:pPr>
            <a:endParaRPr lang="en-AU" sz="1200" dirty="0"/>
          </a:p>
          <a:p>
            <a:pPr marL="285750" indent="-285750">
              <a:buFont typeface="Arial" panose="020B0604020202020204" pitchFamily="34" charset="0"/>
              <a:buChar char="•"/>
            </a:pPr>
            <a:r>
              <a:rPr lang="en-AU" sz="1600" dirty="0"/>
              <a:t>With the exception of 2016, breeding has been supressed following the </a:t>
            </a:r>
          </a:p>
          <a:p>
            <a:r>
              <a:rPr lang="en-AU" sz="1600" dirty="0"/>
              <a:t>	major wet period in 2010-12.</a:t>
            </a:r>
          </a:p>
          <a:p>
            <a:endParaRPr lang="en-AU" dirty="0"/>
          </a:p>
        </p:txBody>
      </p:sp>
      <p:pic>
        <p:nvPicPr>
          <p:cNvPr id="3" name="Picture 2">
            <a:extLst>
              <a:ext uri="{FF2B5EF4-FFF2-40B4-BE49-F238E27FC236}">
                <a16:creationId xmlns:a16="http://schemas.microsoft.com/office/drawing/2014/main" id="{23810454-3D29-4930-9E59-433D916A1CDF}"/>
              </a:ext>
            </a:extLst>
          </p:cNvPr>
          <p:cNvPicPr>
            <a:picLocks noChangeAspect="1"/>
          </p:cNvPicPr>
          <p:nvPr/>
        </p:nvPicPr>
        <p:blipFill>
          <a:blip r:embed="rId2"/>
          <a:stretch>
            <a:fillRect/>
          </a:stretch>
        </p:blipFill>
        <p:spPr>
          <a:xfrm>
            <a:off x="491813" y="1054302"/>
            <a:ext cx="7075714" cy="3169720"/>
          </a:xfrm>
          <a:prstGeom prst="rect">
            <a:avLst/>
          </a:prstGeom>
        </p:spPr>
      </p:pic>
      <p:sp>
        <p:nvSpPr>
          <p:cNvPr id="6" name="Rectangle 5">
            <a:extLst>
              <a:ext uri="{FF2B5EF4-FFF2-40B4-BE49-F238E27FC236}">
                <a16:creationId xmlns:a16="http://schemas.microsoft.com/office/drawing/2014/main" id="{F1816DD5-195E-4FEF-89D1-92EDE7168A8A}"/>
              </a:ext>
            </a:extLst>
          </p:cNvPr>
          <p:cNvSpPr/>
          <p:nvPr/>
        </p:nvSpPr>
        <p:spPr>
          <a:xfrm>
            <a:off x="2737757" y="1206702"/>
            <a:ext cx="201386" cy="1540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7">
            <a:extLst>
              <a:ext uri="{FF2B5EF4-FFF2-40B4-BE49-F238E27FC236}">
                <a16:creationId xmlns:a16="http://schemas.microsoft.com/office/drawing/2014/main" id="{81CE1E54-9F41-4106-8D7A-2F39E2ECBC89}"/>
              </a:ext>
            </a:extLst>
          </p:cNvPr>
          <p:cNvSpPr/>
          <p:nvPr/>
        </p:nvSpPr>
        <p:spPr>
          <a:xfrm>
            <a:off x="6384471" y="1164771"/>
            <a:ext cx="255815" cy="2449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extBox 3">
            <a:extLst>
              <a:ext uri="{FF2B5EF4-FFF2-40B4-BE49-F238E27FC236}">
                <a16:creationId xmlns:a16="http://schemas.microsoft.com/office/drawing/2014/main" id="{64F96C02-F3B6-42E9-BD56-67355BC422A6}"/>
              </a:ext>
            </a:extLst>
          </p:cNvPr>
          <p:cNvSpPr txBox="1"/>
          <p:nvPr/>
        </p:nvSpPr>
        <p:spPr>
          <a:xfrm>
            <a:off x="2461260" y="1206702"/>
            <a:ext cx="201386" cy="369332"/>
          </a:xfrm>
          <a:prstGeom prst="rect">
            <a:avLst/>
          </a:prstGeom>
          <a:solidFill>
            <a:schemeClr val="bg1"/>
          </a:solidFill>
          <a:ln>
            <a:solidFill>
              <a:schemeClr val="bg1"/>
            </a:solidFill>
          </a:ln>
        </p:spPr>
        <p:txBody>
          <a:bodyPr wrap="square" rtlCol="0">
            <a:spAutoFit/>
          </a:bodyPr>
          <a:lstStyle/>
          <a:p>
            <a:endParaRPr lang="en-AU" dirty="0"/>
          </a:p>
        </p:txBody>
      </p:sp>
      <p:sp>
        <p:nvSpPr>
          <p:cNvPr id="5" name="TextBox 4">
            <a:extLst>
              <a:ext uri="{FF2B5EF4-FFF2-40B4-BE49-F238E27FC236}">
                <a16:creationId xmlns:a16="http://schemas.microsoft.com/office/drawing/2014/main" id="{2E1459F6-8D0D-4DC3-B093-FB817789F3FF}"/>
              </a:ext>
            </a:extLst>
          </p:cNvPr>
          <p:cNvSpPr txBox="1"/>
          <p:nvPr/>
        </p:nvSpPr>
        <p:spPr>
          <a:xfrm>
            <a:off x="6027420" y="1164771"/>
            <a:ext cx="453936" cy="369332"/>
          </a:xfrm>
          <a:prstGeom prst="rect">
            <a:avLst/>
          </a:prstGeom>
          <a:solidFill>
            <a:schemeClr val="bg1"/>
          </a:solidFill>
          <a:ln>
            <a:solidFill>
              <a:schemeClr val="bg1"/>
            </a:solidFill>
          </a:ln>
        </p:spPr>
        <p:txBody>
          <a:bodyPr wrap="square" rtlCol="0">
            <a:spAutoFit/>
          </a:bodyPr>
          <a:lstStyle/>
          <a:p>
            <a:endParaRPr lang="en-AU" dirty="0"/>
          </a:p>
        </p:txBody>
      </p:sp>
      <p:sp>
        <p:nvSpPr>
          <p:cNvPr id="9" name="TextBox 8">
            <a:extLst>
              <a:ext uri="{FF2B5EF4-FFF2-40B4-BE49-F238E27FC236}">
                <a16:creationId xmlns:a16="http://schemas.microsoft.com/office/drawing/2014/main" id="{B8F062A4-799B-43E5-982B-56FD9704C630}"/>
              </a:ext>
            </a:extLst>
          </p:cNvPr>
          <p:cNvSpPr txBox="1"/>
          <p:nvPr/>
        </p:nvSpPr>
        <p:spPr>
          <a:xfrm>
            <a:off x="2369820" y="1011181"/>
            <a:ext cx="255815" cy="369332"/>
          </a:xfrm>
          <a:prstGeom prst="rect">
            <a:avLst/>
          </a:prstGeom>
          <a:solidFill>
            <a:schemeClr val="bg1"/>
          </a:solidFill>
        </p:spPr>
        <p:txBody>
          <a:bodyPr wrap="square" rtlCol="0">
            <a:spAutoFit/>
          </a:bodyPr>
          <a:lstStyle/>
          <a:p>
            <a:endParaRPr lang="en-AU" dirty="0"/>
          </a:p>
        </p:txBody>
      </p:sp>
      <p:sp>
        <p:nvSpPr>
          <p:cNvPr id="10" name="TextBox 9">
            <a:extLst>
              <a:ext uri="{FF2B5EF4-FFF2-40B4-BE49-F238E27FC236}">
                <a16:creationId xmlns:a16="http://schemas.microsoft.com/office/drawing/2014/main" id="{A587F874-187B-4C91-BE6A-2C7600109B9A}"/>
              </a:ext>
            </a:extLst>
          </p:cNvPr>
          <p:cNvSpPr txBox="1"/>
          <p:nvPr/>
        </p:nvSpPr>
        <p:spPr>
          <a:xfrm>
            <a:off x="6027420" y="1011181"/>
            <a:ext cx="276497" cy="369332"/>
          </a:xfrm>
          <a:prstGeom prst="rect">
            <a:avLst/>
          </a:prstGeom>
          <a:solidFill>
            <a:schemeClr val="bg1"/>
          </a:solidFill>
        </p:spPr>
        <p:txBody>
          <a:bodyPr wrap="square" rtlCol="0">
            <a:spAutoFit/>
          </a:bodyPr>
          <a:lstStyle/>
          <a:p>
            <a:endParaRPr lang="en-AU" dirty="0"/>
          </a:p>
        </p:txBody>
      </p:sp>
    </p:spTree>
    <p:extLst>
      <p:ext uri="{BB962C8B-B14F-4D97-AF65-F5344CB8AC3E}">
        <p14:creationId xmlns:p14="http://schemas.microsoft.com/office/powerpoint/2010/main" val="919179977"/>
      </p:ext>
    </p:extLst>
  </p:cSld>
  <p:clrMapOvr>
    <a:masterClrMapping/>
  </p:clrMapOvr>
  <p:transition spd="slow">
    <p:wip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4A9ECA8-DE88-42C1-8F3E-E0868FDF8822}"/>
              </a:ext>
            </a:extLst>
          </p:cNvPr>
          <p:cNvPicPr>
            <a:picLocks noChangeAspect="1"/>
          </p:cNvPicPr>
          <p:nvPr/>
        </p:nvPicPr>
        <p:blipFill>
          <a:blip r:embed="rId2"/>
          <a:stretch>
            <a:fillRect/>
          </a:stretch>
        </p:blipFill>
        <p:spPr>
          <a:xfrm>
            <a:off x="5459295" y="1026250"/>
            <a:ext cx="3536014" cy="3625868"/>
          </a:xfrm>
          <a:prstGeom prst="rect">
            <a:avLst/>
          </a:prstGeom>
        </p:spPr>
      </p:pic>
      <p:sp>
        <p:nvSpPr>
          <p:cNvPr id="2" name="Title 1">
            <a:extLst>
              <a:ext uri="{FF2B5EF4-FFF2-40B4-BE49-F238E27FC236}">
                <a16:creationId xmlns:a16="http://schemas.microsoft.com/office/drawing/2014/main" id="{81798AAA-01A3-4FF1-8434-8CE4AA713B76}"/>
              </a:ext>
            </a:extLst>
          </p:cNvPr>
          <p:cNvSpPr>
            <a:spLocks noGrp="1"/>
          </p:cNvSpPr>
          <p:nvPr>
            <p:ph type="title"/>
          </p:nvPr>
        </p:nvSpPr>
        <p:spPr>
          <a:xfrm>
            <a:off x="656498" y="259428"/>
            <a:ext cx="7886700" cy="881998"/>
          </a:xfrm>
        </p:spPr>
        <p:txBody>
          <a:bodyPr/>
          <a:lstStyle/>
          <a:p>
            <a:r>
              <a:rPr lang="en-AU" dirty="0">
                <a:solidFill>
                  <a:srgbClr val="627D62"/>
                </a:solidFill>
              </a:rPr>
              <a:t>Waterbird breeding </a:t>
            </a:r>
            <a:r>
              <a:rPr lang="en-AU" sz="1400" dirty="0">
                <a:solidFill>
                  <a:srgbClr val="627D62"/>
                </a:solidFill>
              </a:rPr>
              <a:t>(all species combined)</a:t>
            </a:r>
            <a:endParaRPr lang="en-AU" sz="1400" dirty="0"/>
          </a:p>
        </p:txBody>
      </p:sp>
      <p:sp>
        <p:nvSpPr>
          <p:cNvPr id="4" name="Slide Number Placeholder 3">
            <a:extLst>
              <a:ext uri="{FF2B5EF4-FFF2-40B4-BE49-F238E27FC236}">
                <a16:creationId xmlns:a16="http://schemas.microsoft.com/office/drawing/2014/main" id="{C82B53C7-C5F5-43B9-9C67-9DAF6E327559}"/>
              </a:ext>
            </a:extLst>
          </p:cNvPr>
          <p:cNvSpPr>
            <a:spLocks noGrp="1"/>
          </p:cNvSpPr>
          <p:nvPr>
            <p:ph type="sldNum" sz="quarter" idx="12"/>
          </p:nvPr>
        </p:nvSpPr>
        <p:spPr/>
        <p:txBody>
          <a:bodyPr/>
          <a:lstStyle/>
          <a:p>
            <a:fld id="{E1A6097A-715C-4A56-B015-1592610351D8}" type="slidenum">
              <a:rPr lang="en-AU" smtClean="0"/>
              <a:pPr/>
              <a:t>39</a:t>
            </a:fld>
            <a:endParaRPr lang="en-AU" dirty="0"/>
          </a:p>
        </p:txBody>
      </p:sp>
      <p:sp>
        <p:nvSpPr>
          <p:cNvPr id="10" name="Rectangle 9">
            <a:extLst>
              <a:ext uri="{FF2B5EF4-FFF2-40B4-BE49-F238E27FC236}">
                <a16:creationId xmlns:a16="http://schemas.microsoft.com/office/drawing/2014/main" id="{B856E83B-0745-4079-AD86-9C016774E2C6}"/>
              </a:ext>
            </a:extLst>
          </p:cNvPr>
          <p:cNvSpPr/>
          <p:nvPr/>
        </p:nvSpPr>
        <p:spPr>
          <a:xfrm>
            <a:off x="461593" y="4275354"/>
            <a:ext cx="4316332" cy="1846659"/>
          </a:xfrm>
          <a:prstGeom prst="rect">
            <a:avLst/>
          </a:prstGeom>
        </p:spPr>
        <p:txBody>
          <a:bodyPr wrap="square">
            <a:spAutoFit/>
          </a:bodyPr>
          <a:lstStyle/>
          <a:p>
            <a:pPr marL="285750" indent="-285750">
              <a:buFont typeface="Arial" panose="020B0604020202020204" pitchFamily="34" charset="0"/>
              <a:buChar char="•"/>
            </a:pPr>
            <a:r>
              <a:rPr lang="en-AU" sz="1600" dirty="0"/>
              <a:t>Most of the breeding occurred in Band 1, with some occurring in band 9.  Only six species were recorded breeding.</a:t>
            </a:r>
          </a:p>
          <a:p>
            <a:pPr marL="285750" indent="-285750">
              <a:buFont typeface="Arial" panose="020B0604020202020204" pitchFamily="34" charset="0"/>
              <a:buChar char="•"/>
            </a:pPr>
            <a:endParaRPr lang="en-AU" sz="1600" dirty="0"/>
          </a:p>
          <a:p>
            <a:pPr marL="285750" indent="-285750">
              <a:buFont typeface="Arial" panose="020B0604020202020204" pitchFamily="34" charset="0"/>
              <a:buChar char="•"/>
            </a:pPr>
            <a:r>
              <a:rPr lang="en-AU" sz="1600" dirty="0"/>
              <a:t>Breeding was heavily concentrated at one site – Rhyll Swamp, Westernport Bay, in Band 1. </a:t>
            </a:r>
          </a:p>
          <a:p>
            <a:pPr marL="285750" indent="-285750">
              <a:buFont typeface="Wingdings" panose="05000000000000000000" pitchFamily="2" charset="2"/>
              <a:buChar char="§"/>
            </a:pPr>
            <a:endParaRPr lang="en-AU" dirty="0"/>
          </a:p>
        </p:txBody>
      </p:sp>
      <p:pic>
        <p:nvPicPr>
          <p:cNvPr id="69" name="Picture 68">
            <a:extLst>
              <a:ext uri="{FF2B5EF4-FFF2-40B4-BE49-F238E27FC236}">
                <a16:creationId xmlns:a16="http://schemas.microsoft.com/office/drawing/2014/main" id="{30ACC031-8544-4E3F-9CF9-A8D7DC71F8C7}"/>
              </a:ext>
            </a:extLst>
          </p:cNvPr>
          <p:cNvPicPr>
            <a:picLocks noChangeAspect="1"/>
          </p:cNvPicPr>
          <p:nvPr/>
        </p:nvPicPr>
        <p:blipFill>
          <a:blip r:embed="rId3"/>
          <a:stretch>
            <a:fillRect/>
          </a:stretch>
        </p:blipFill>
        <p:spPr>
          <a:xfrm rot="5400000">
            <a:off x="6949812" y="1045667"/>
            <a:ext cx="176048" cy="1941833"/>
          </a:xfrm>
          <a:prstGeom prst="rect">
            <a:avLst/>
          </a:prstGeom>
        </p:spPr>
      </p:pic>
      <p:pic>
        <p:nvPicPr>
          <p:cNvPr id="3" name="Picture 2">
            <a:extLst>
              <a:ext uri="{FF2B5EF4-FFF2-40B4-BE49-F238E27FC236}">
                <a16:creationId xmlns:a16="http://schemas.microsoft.com/office/drawing/2014/main" id="{C465DABF-B235-4C0B-AA83-B9AF72D30582}"/>
              </a:ext>
            </a:extLst>
          </p:cNvPr>
          <p:cNvPicPr>
            <a:picLocks noChangeAspect="1"/>
          </p:cNvPicPr>
          <p:nvPr/>
        </p:nvPicPr>
        <p:blipFill>
          <a:blip r:embed="rId4"/>
          <a:stretch>
            <a:fillRect/>
          </a:stretch>
        </p:blipFill>
        <p:spPr>
          <a:xfrm>
            <a:off x="148691" y="1726260"/>
            <a:ext cx="5067300" cy="2348261"/>
          </a:xfrm>
          <a:prstGeom prst="rect">
            <a:avLst/>
          </a:prstGeom>
        </p:spPr>
      </p:pic>
      <p:pic>
        <p:nvPicPr>
          <p:cNvPr id="70" name="Picture 69">
            <a:extLst>
              <a:ext uri="{FF2B5EF4-FFF2-40B4-BE49-F238E27FC236}">
                <a16:creationId xmlns:a16="http://schemas.microsoft.com/office/drawing/2014/main" id="{3D021508-EA7A-4CB4-9B3C-D92BFCC4AE27}"/>
              </a:ext>
            </a:extLst>
          </p:cNvPr>
          <p:cNvPicPr>
            <a:picLocks noChangeAspect="1"/>
          </p:cNvPicPr>
          <p:nvPr/>
        </p:nvPicPr>
        <p:blipFill>
          <a:blip r:embed="rId3"/>
          <a:stretch>
            <a:fillRect/>
          </a:stretch>
        </p:blipFill>
        <p:spPr>
          <a:xfrm rot="5400000">
            <a:off x="6915252" y="2971448"/>
            <a:ext cx="176048" cy="1941833"/>
          </a:xfrm>
          <a:prstGeom prst="rect">
            <a:avLst/>
          </a:prstGeom>
        </p:spPr>
      </p:pic>
      <p:cxnSp>
        <p:nvCxnSpPr>
          <p:cNvPr id="8" name="Straight Arrow Connector 7">
            <a:extLst>
              <a:ext uri="{FF2B5EF4-FFF2-40B4-BE49-F238E27FC236}">
                <a16:creationId xmlns:a16="http://schemas.microsoft.com/office/drawing/2014/main" id="{B5757291-3A27-4D09-BD19-C270D990EE9B}"/>
              </a:ext>
            </a:extLst>
          </p:cNvPr>
          <p:cNvCxnSpPr/>
          <p:nvPr/>
        </p:nvCxnSpPr>
        <p:spPr>
          <a:xfrm>
            <a:off x="1264920" y="2845659"/>
            <a:ext cx="4701540" cy="104301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DB313F71-A6EF-49CD-A6FC-0EB74BEEF63D}"/>
              </a:ext>
            </a:extLst>
          </p:cNvPr>
          <p:cNvCxnSpPr/>
          <p:nvPr/>
        </p:nvCxnSpPr>
        <p:spPr>
          <a:xfrm flipV="1">
            <a:off x="4297680" y="2048722"/>
            <a:ext cx="1734680" cy="161649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367CC699-ECB2-4ABB-8688-0AFD3B235AA6}"/>
              </a:ext>
            </a:extLst>
          </p:cNvPr>
          <p:cNvSpPr txBox="1"/>
          <p:nvPr/>
        </p:nvSpPr>
        <p:spPr>
          <a:xfrm>
            <a:off x="6032360" y="4745457"/>
            <a:ext cx="2279469" cy="400110"/>
          </a:xfrm>
          <a:prstGeom prst="rect">
            <a:avLst/>
          </a:prstGeom>
          <a:noFill/>
        </p:spPr>
        <p:txBody>
          <a:bodyPr wrap="square" rtlCol="0">
            <a:spAutoFit/>
          </a:bodyPr>
          <a:lstStyle/>
          <a:p>
            <a:pPr algn="ctr"/>
            <a:r>
              <a:rPr lang="en-AU" sz="1000" dirty="0">
                <a:latin typeface="Arial" panose="020B0604020202020204" pitchFamily="34" charset="0"/>
                <a:cs typeface="Arial" panose="020B0604020202020204" pitchFamily="34" charset="0"/>
              </a:rPr>
              <a:t>Only wetlands with breeding recorded are plotted.</a:t>
            </a:r>
          </a:p>
        </p:txBody>
      </p:sp>
    </p:spTree>
    <p:extLst>
      <p:ext uri="{BB962C8B-B14F-4D97-AF65-F5344CB8AC3E}">
        <p14:creationId xmlns:p14="http://schemas.microsoft.com/office/powerpoint/2010/main" val="160306068"/>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F1F6A-C9A5-4C75-A95B-595EADB5C27B}"/>
              </a:ext>
            </a:extLst>
          </p:cNvPr>
          <p:cNvSpPr>
            <a:spLocks noGrp="1"/>
          </p:cNvSpPr>
          <p:nvPr>
            <p:ph type="title"/>
          </p:nvPr>
        </p:nvSpPr>
        <p:spPr>
          <a:xfrm>
            <a:off x="338195" y="447213"/>
            <a:ext cx="7886700" cy="754219"/>
          </a:xfrm>
        </p:spPr>
        <p:txBody>
          <a:bodyPr/>
          <a:lstStyle/>
          <a:p>
            <a:r>
              <a:rPr lang="en-AU" dirty="0">
                <a:solidFill>
                  <a:srgbClr val="627D62"/>
                </a:solidFill>
              </a:rPr>
              <a:t>Climatic conditions and waterfowl</a:t>
            </a:r>
            <a:endParaRPr lang="en-AU" dirty="0"/>
          </a:p>
        </p:txBody>
      </p:sp>
      <p:sp>
        <p:nvSpPr>
          <p:cNvPr id="3" name="Content Placeholder 2">
            <a:extLst>
              <a:ext uri="{FF2B5EF4-FFF2-40B4-BE49-F238E27FC236}">
                <a16:creationId xmlns:a16="http://schemas.microsoft.com/office/drawing/2014/main" id="{0CEE6438-D040-4160-933C-B79141BCA552}"/>
              </a:ext>
            </a:extLst>
          </p:cNvPr>
          <p:cNvSpPr>
            <a:spLocks noGrp="1"/>
          </p:cNvSpPr>
          <p:nvPr>
            <p:ph sz="half" idx="1"/>
          </p:nvPr>
        </p:nvSpPr>
        <p:spPr>
          <a:xfrm>
            <a:off x="469253" y="1506072"/>
            <a:ext cx="3812292" cy="4850280"/>
          </a:xfrm>
        </p:spPr>
        <p:txBody>
          <a:bodyPr>
            <a:normAutofit/>
          </a:bodyPr>
          <a:lstStyle/>
          <a:p>
            <a:r>
              <a:rPr lang="en-AU" sz="1600" dirty="0"/>
              <a:t>Climatic conditions, such as large scale oscillations (e.g. Southern Oscillation Index) and local weather (e.g. rainfall and temperature), can effect the distribution, productivity and size of waterfowl populations.</a:t>
            </a:r>
          </a:p>
          <a:p>
            <a:endParaRPr lang="en-AU" sz="1200" dirty="0"/>
          </a:p>
          <a:p>
            <a:r>
              <a:rPr lang="en-AU" sz="1600" dirty="0">
                <a:solidFill>
                  <a:srgbClr val="000000"/>
                </a:solidFill>
              </a:rPr>
              <a:t>In Australia, waterbird abundance is strongly related to river flows and rainfall.</a:t>
            </a:r>
          </a:p>
          <a:p>
            <a:endParaRPr lang="en-AU" sz="1200" dirty="0">
              <a:solidFill>
                <a:srgbClr val="000000"/>
              </a:solidFill>
            </a:endParaRPr>
          </a:p>
          <a:p>
            <a:r>
              <a:rPr lang="en-AU" sz="1600" dirty="0">
                <a:solidFill>
                  <a:srgbClr val="000000"/>
                </a:solidFill>
              </a:rPr>
              <a:t>Large and extensive rainfall events can contribute to population increase as the conditions are enhanced to support breeding and recruitment.  Conversely, during dry periods, breeding may be modified or greatly reduced (see Kingsford and Norman 2002).</a:t>
            </a:r>
            <a:endParaRPr lang="en-AU" sz="1600" dirty="0"/>
          </a:p>
          <a:p>
            <a:endParaRPr lang="en-AU" dirty="0"/>
          </a:p>
        </p:txBody>
      </p:sp>
      <p:sp>
        <p:nvSpPr>
          <p:cNvPr id="4" name="Slide Number Placeholder 3">
            <a:extLst>
              <a:ext uri="{FF2B5EF4-FFF2-40B4-BE49-F238E27FC236}">
                <a16:creationId xmlns:a16="http://schemas.microsoft.com/office/drawing/2014/main" id="{E2864AED-C336-4A2B-A059-57F69633713F}"/>
              </a:ext>
            </a:extLst>
          </p:cNvPr>
          <p:cNvSpPr>
            <a:spLocks noGrp="1"/>
          </p:cNvSpPr>
          <p:nvPr>
            <p:ph type="sldNum" sz="quarter" idx="12"/>
          </p:nvPr>
        </p:nvSpPr>
        <p:spPr>
          <a:xfrm>
            <a:off x="6457950" y="6356351"/>
            <a:ext cx="2057400" cy="365125"/>
          </a:xfrm>
        </p:spPr>
        <p:txBody>
          <a:bodyPr/>
          <a:lstStyle/>
          <a:p>
            <a:fld id="{E1A6097A-715C-4A56-B015-1592610351D8}" type="slidenum">
              <a:rPr lang="en-AU" smtClean="0"/>
              <a:pPr/>
              <a:t>4</a:t>
            </a:fld>
            <a:endParaRPr lang="en-AU" dirty="0"/>
          </a:p>
        </p:txBody>
      </p:sp>
      <p:pic>
        <p:nvPicPr>
          <p:cNvPr id="5" name="Picture 4">
            <a:extLst>
              <a:ext uri="{FF2B5EF4-FFF2-40B4-BE49-F238E27FC236}">
                <a16:creationId xmlns:a16="http://schemas.microsoft.com/office/drawing/2014/main" id="{4F69136D-30EA-493B-90EC-0CB2D2032322}"/>
              </a:ext>
            </a:extLst>
          </p:cNvPr>
          <p:cNvPicPr>
            <a:picLocks noChangeAspect="1"/>
          </p:cNvPicPr>
          <p:nvPr/>
        </p:nvPicPr>
        <p:blipFill>
          <a:blip r:embed="rId2"/>
          <a:stretch>
            <a:fillRect/>
          </a:stretch>
        </p:blipFill>
        <p:spPr>
          <a:xfrm>
            <a:off x="5005139" y="1560508"/>
            <a:ext cx="3612460" cy="3420308"/>
          </a:xfrm>
          <a:prstGeom prst="rect">
            <a:avLst/>
          </a:prstGeom>
        </p:spPr>
      </p:pic>
      <p:sp>
        <p:nvSpPr>
          <p:cNvPr id="7" name="TextBox 6">
            <a:extLst>
              <a:ext uri="{FF2B5EF4-FFF2-40B4-BE49-F238E27FC236}">
                <a16:creationId xmlns:a16="http://schemas.microsoft.com/office/drawing/2014/main" id="{0C4EC4A9-9594-47AC-8C7B-6F3CD0930906}"/>
              </a:ext>
            </a:extLst>
          </p:cNvPr>
          <p:cNvSpPr txBox="1"/>
          <p:nvPr/>
        </p:nvSpPr>
        <p:spPr>
          <a:xfrm>
            <a:off x="5022788" y="5051271"/>
            <a:ext cx="3581430" cy="246221"/>
          </a:xfrm>
          <a:prstGeom prst="rect">
            <a:avLst/>
          </a:prstGeom>
          <a:noFill/>
        </p:spPr>
        <p:txBody>
          <a:bodyPr wrap="none" rtlCol="0">
            <a:spAutoFit/>
          </a:bodyPr>
          <a:lstStyle/>
          <a:p>
            <a:pPr algn="ctr"/>
            <a:r>
              <a:rPr lang="en-AU" sz="1000" dirty="0"/>
              <a:t>Climate effect on waterbird populations. Source: Jenouvrier 2013</a:t>
            </a:r>
          </a:p>
        </p:txBody>
      </p:sp>
    </p:spTree>
    <p:extLst>
      <p:ext uri="{BB962C8B-B14F-4D97-AF65-F5344CB8AC3E}">
        <p14:creationId xmlns:p14="http://schemas.microsoft.com/office/powerpoint/2010/main" val="383596399"/>
      </p:ext>
    </p:extLst>
  </p:cSld>
  <p:clrMapOvr>
    <a:masterClrMapping/>
  </p:clrMapOvr>
  <p:transition spd="slow">
    <p:wip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B4D2A-5BD7-48FA-B3A6-D86FC36B831B}"/>
              </a:ext>
            </a:extLst>
          </p:cNvPr>
          <p:cNvSpPr>
            <a:spLocks noGrp="1"/>
          </p:cNvSpPr>
          <p:nvPr>
            <p:ph type="title"/>
          </p:nvPr>
        </p:nvSpPr>
        <p:spPr>
          <a:xfrm>
            <a:off x="628650" y="203480"/>
            <a:ext cx="7886700" cy="658604"/>
          </a:xfrm>
        </p:spPr>
        <p:txBody>
          <a:bodyPr>
            <a:normAutofit/>
          </a:bodyPr>
          <a:lstStyle/>
          <a:p>
            <a:r>
              <a:rPr lang="en-AU" dirty="0">
                <a:solidFill>
                  <a:srgbClr val="627D62"/>
                </a:solidFill>
              </a:rPr>
              <a:t>Game duck breeding </a:t>
            </a:r>
          </a:p>
        </p:txBody>
      </p:sp>
      <p:sp>
        <p:nvSpPr>
          <p:cNvPr id="3" name="Content Placeholder 2">
            <a:extLst>
              <a:ext uri="{FF2B5EF4-FFF2-40B4-BE49-F238E27FC236}">
                <a16:creationId xmlns:a16="http://schemas.microsoft.com/office/drawing/2014/main" id="{C5EF4BE8-D458-4851-BAF5-647B2453FBEC}"/>
              </a:ext>
            </a:extLst>
          </p:cNvPr>
          <p:cNvSpPr>
            <a:spLocks noGrp="1"/>
          </p:cNvSpPr>
          <p:nvPr>
            <p:ph idx="1"/>
          </p:nvPr>
        </p:nvSpPr>
        <p:spPr>
          <a:xfrm>
            <a:off x="1182757" y="4351719"/>
            <a:ext cx="4598235" cy="2111859"/>
          </a:xfrm>
        </p:spPr>
        <p:txBody>
          <a:bodyPr>
            <a:normAutofit/>
          </a:bodyPr>
          <a:lstStyle/>
          <a:p>
            <a:pPr marL="285750" indent="-285750"/>
            <a:r>
              <a:rPr lang="en-AU" sz="1600" dirty="0"/>
              <a:t>Birds will breed locally where conditions are good.  However, the main production areas within the Murry-Darling Basin were largely dry and breeding was reduced.  </a:t>
            </a:r>
          </a:p>
          <a:p>
            <a:pPr marL="285750" indent="-285750"/>
            <a:r>
              <a:rPr lang="en-AU" sz="1600" dirty="0"/>
              <a:t>Flooding in the Eyre Basin earlier this year allowed ducks to breed once, contributing new recruits to the population.  This system has largely dried following flooding earlier this year.</a:t>
            </a:r>
          </a:p>
          <a:p>
            <a:endParaRPr lang="en-AU" dirty="0"/>
          </a:p>
        </p:txBody>
      </p:sp>
      <p:sp>
        <p:nvSpPr>
          <p:cNvPr id="4" name="Slide Number Placeholder 3">
            <a:extLst>
              <a:ext uri="{FF2B5EF4-FFF2-40B4-BE49-F238E27FC236}">
                <a16:creationId xmlns:a16="http://schemas.microsoft.com/office/drawing/2014/main" id="{9C4B60EA-C7B2-402B-8E46-0F8438352C39}"/>
              </a:ext>
            </a:extLst>
          </p:cNvPr>
          <p:cNvSpPr>
            <a:spLocks noGrp="1"/>
          </p:cNvSpPr>
          <p:nvPr>
            <p:ph type="sldNum" sz="quarter" idx="12"/>
          </p:nvPr>
        </p:nvSpPr>
        <p:spPr>
          <a:xfrm>
            <a:off x="6457950" y="6356351"/>
            <a:ext cx="2057400" cy="365125"/>
          </a:xfrm>
        </p:spPr>
        <p:txBody>
          <a:bodyPr/>
          <a:lstStyle/>
          <a:p>
            <a:fld id="{E1A6097A-715C-4A56-B015-1592610351D8}" type="slidenum">
              <a:rPr lang="en-AU" smtClean="0"/>
              <a:pPr/>
              <a:t>40</a:t>
            </a:fld>
            <a:endParaRPr lang="en-AU" dirty="0"/>
          </a:p>
        </p:txBody>
      </p:sp>
      <p:pic>
        <p:nvPicPr>
          <p:cNvPr id="5" name="Picture 4">
            <a:extLst>
              <a:ext uri="{FF2B5EF4-FFF2-40B4-BE49-F238E27FC236}">
                <a16:creationId xmlns:a16="http://schemas.microsoft.com/office/drawing/2014/main" id="{67CC20EC-3977-4493-8909-7F0BDA096A2A}"/>
              </a:ext>
            </a:extLst>
          </p:cNvPr>
          <p:cNvPicPr>
            <a:picLocks noChangeAspect="1"/>
          </p:cNvPicPr>
          <p:nvPr/>
        </p:nvPicPr>
        <p:blipFill>
          <a:blip r:embed="rId2"/>
          <a:stretch>
            <a:fillRect/>
          </a:stretch>
        </p:blipFill>
        <p:spPr>
          <a:xfrm>
            <a:off x="6202679" y="3691139"/>
            <a:ext cx="2479005" cy="2772439"/>
          </a:xfrm>
          <a:prstGeom prst="rect">
            <a:avLst/>
          </a:prstGeom>
        </p:spPr>
      </p:pic>
      <p:pic>
        <p:nvPicPr>
          <p:cNvPr id="6" name="Picture 5">
            <a:extLst>
              <a:ext uri="{FF2B5EF4-FFF2-40B4-BE49-F238E27FC236}">
                <a16:creationId xmlns:a16="http://schemas.microsoft.com/office/drawing/2014/main" id="{09847625-91B7-4A45-9856-8E557164820C}"/>
              </a:ext>
            </a:extLst>
          </p:cNvPr>
          <p:cNvPicPr>
            <a:picLocks noChangeAspect="1"/>
          </p:cNvPicPr>
          <p:nvPr/>
        </p:nvPicPr>
        <p:blipFill>
          <a:blip r:embed="rId3"/>
          <a:stretch>
            <a:fillRect/>
          </a:stretch>
        </p:blipFill>
        <p:spPr>
          <a:xfrm>
            <a:off x="1261996" y="1023732"/>
            <a:ext cx="2687535" cy="3110946"/>
          </a:xfrm>
          <a:prstGeom prst="rect">
            <a:avLst/>
          </a:prstGeom>
        </p:spPr>
      </p:pic>
      <p:sp>
        <p:nvSpPr>
          <p:cNvPr id="7" name="TextBox 6">
            <a:extLst>
              <a:ext uri="{FF2B5EF4-FFF2-40B4-BE49-F238E27FC236}">
                <a16:creationId xmlns:a16="http://schemas.microsoft.com/office/drawing/2014/main" id="{931BA3C6-8FA6-4BA7-A02F-D16CF7492F38}"/>
              </a:ext>
            </a:extLst>
          </p:cNvPr>
          <p:cNvSpPr txBox="1"/>
          <p:nvPr/>
        </p:nvSpPr>
        <p:spPr>
          <a:xfrm>
            <a:off x="3983578" y="924258"/>
            <a:ext cx="4531772" cy="2800767"/>
          </a:xfrm>
          <a:prstGeom prst="rect">
            <a:avLst/>
          </a:prstGeom>
          <a:noFill/>
        </p:spPr>
        <p:txBody>
          <a:bodyPr wrap="square" rtlCol="0">
            <a:spAutoFit/>
          </a:bodyPr>
          <a:lstStyle/>
          <a:p>
            <a:pPr marL="285750" indent="-285750">
              <a:buFont typeface="Arial" panose="020B0604020202020204" pitchFamily="34" charset="0"/>
              <a:buChar char="•"/>
            </a:pPr>
            <a:r>
              <a:rPr lang="en-AU" sz="1600" dirty="0"/>
              <a:t>The 2019 opening weekend bag survey showed varying levels of breeding from the previous year (2018) for all game species, ranging from 14.6% - 44%.  In total, first year birds comprised 27% of the total harvest.  </a:t>
            </a:r>
          </a:p>
          <a:p>
            <a:pPr marL="285750" indent="-285750">
              <a:buFont typeface="Arial" panose="020B0604020202020204" pitchFamily="34" charset="0"/>
              <a:buChar char="•"/>
            </a:pPr>
            <a:r>
              <a:rPr lang="en-AU" sz="1600" dirty="0"/>
              <a:t>For 2019, a new and more robust process to collect this data was introduced.  Ageing was done according to a more rigorous process and regions were introduced to reflect regional variation.  There is no reliable recent data to compare this figure to.  </a:t>
            </a:r>
          </a:p>
        </p:txBody>
      </p:sp>
    </p:spTree>
    <p:extLst>
      <p:ext uri="{BB962C8B-B14F-4D97-AF65-F5344CB8AC3E}">
        <p14:creationId xmlns:p14="http://schemas.microsoft.com/office/powerpoint/2010/main" val="2661066878"/>
      </p:ext>
    </p:extLst>
  </p:cSld>
  <p:clrMapOvr>
    <a:masterClrMapping/>
  </p:clrMapOvr>
  <p:transition spd="slow">
    <p:wip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EC5B56C-EC2D-4B5E-A2A1-479C4051169B}"/>
              </a:ext>
            </a:extLst>
          </p:cNvPr>
          <p:cNvPicPr>
            <a:picLocks noChangeAspect="1"/>
          </p:cNvPicPr>
          <p:nvPr/>
        </p:nvPicPr>
        <p:blipFill>
          <a:blip r:embed="rId2"/>
          <a:stretch>
            <a:fillRect/>
          </a:stretch>
        </p:blipFill>
        <p:spPr>
          <a:xfrm>
            <a:off x="6026524" y="1425717"/>
            <a:ext cx="3037266" cy="2873857"/>
          </a:xfrm>
          <a:prstGeom prst="rect">
            <a:avLst/>
          </a:prstGeom>
        </p:spPr>
      </p:pic>
      <p:sp>
        <p:nvSpPr>
          <p:cNvPr id="2" name="Title 1">
            <a:extLst>
              <a:ext uri="{FF2B5EF4-FFF2-40B4-BE49-F238E27FC236}">
                <a16:creationId xmlns:a16="http://schemas.microsoft.com/office/drawing/2014/main" id="{2E3B1266-BA6A-4216-B409-7918F36D07D3}"/>
              </a:ext>
            </a:extLst>
          </p:cNvPr>
          <p:cNvSpPr>
            <a:spLocks noGrp="1"/>
          </p:cNvSpPr>
          <p:nvPr>
            <p:ph type="title"/>
          </p:nvPr>
        </p:nvSpPr>
        <p:spPr>
          <a:xfrm>
            <a:off x="450511" y="179988"/>
            <a:ext cx="5135120" cy="1093616"/>
          </a:xfrm>
        </p:spPr>
        <p:txBody>
          <a:bodyPr>
            <a:normAutofit/>
          </a:bodyPr>
          <a:lstStyle/>
          <a:p>
            <a:r>
              <a:rPr lang="en-AU" dirty="0">
                <a:solidFill>
                  <a:srgbClr val="627D62"/>
                </a:solidFill>
              </a:rPr>
              <a:t>Interactions: abundance, </a:t>
            </a:r>
            <a:br>
              <a:rPr lang="en-AU" dirty="0">
                <a:solidFill>
                  <a:srgbClr val="627D62"/>
                </a:solidFill>
              </a:rPr>
            </a:br>
            <a:r>
              <a:rPr lang="en-AU" dirty="0">
                <a:solidFill>
                  <a:srgbClr val="627D62"/>
                </a:solidFill>
              </a:rPr>
              <a:t>breeding and habitat</a:t>
            </a:r>
          </a:p>
        </p:txBody>
      </p:sp>
      <p:sp>
        <p:nvSpPr>
          <p:cNvPr id="4" name="Slide Number Placeholder 3">
            <a:extLst>
              <a:ext uri="{FF2B5EF4-FFF2-40B4-BE49-F238E27FC236}">
                <a16:creationId xmlns:a16="http://schemas.microsoft.com/office/drawing/2014/main" id="{CFD0323D-F72F-44EF-92F3-8DAA33CC39F2}"/>
              </a:ext>
            </a:extLst>
          </p:cNvPr>
          <p:cNvSpPr>
            <a:spLocks noGrp="1"/>
          </p:cNvSpPr>
          <p:nvPr>
            <p:ph type="sldNum" sz="quarter" idx="12"/>
          </p:nvPr>
        </p:nvSpPr>
        <p:spPr/>
        <p:txBody>
          <a:bodyPr/>
          <a:lstStyle/>
          <a:p>
            <a:fld id="{E1A6097A-715C-4A56-B015-1592610351D8}" type="slidenum">
              <a:rPr lang="en-AU" smtClean="0"/>
              <a:pPr/>
              <a:t>41</a:t>
            </a:fld>
            <a:endParaRPr lang="en-AU" dirty="0"/>
          </a:p>
        </p:txBody>
      </p:sp>
      <p:pic>
        <p:nvPicPr>
          <p:cNvPr id="3" name="Picture 2">
            <a:extLst>
              <a:ext uri="{FF2B5EF4-FFF2-40B4-BE49-F238E27FC236}">
                <a16:creationId xmlns:a16="http://schemas.microsoft.com/office/drawing/2014/main" id="{F88E6E23-B5A2-4808-937E-E10DFFFC105A}"/>
              </a:ext>
            </a:extLst>
          </p:cNvPr>
          <p:cNvPicPr>
            <a:picLocks noChangeAspect="1"/>
          </p:cNvPicPr>
          <p:nvPr/>
        </p:nvPicPr>
        <p:blipFill>
          <a:blip r:embed="rId3"/>
          <a:stretch>
            <a:fillRect/>
          </a:stretch>
        </p:blipFill>
        <p:spPr>
          <a:xfrm>
            <a:off x="23053" y="1582624"/>
            <a:ext cx="6026524" cy="2680673"/>
          </a:xfrm>
          <a:prstGeom prst="rect">
            <a:avLst/>
          </a:prstGeom>
        </p:spPr>
      </p:pic>
      <p:sp>
        <p:nvSpPr>
          <p:cNvPr id="240" name="Rectangle 239">
            <a:extLst>
              <a:ext uri="{FF2B5EF4-FFF2-40B4-BE49-F238E27FC236}">
                <a16:creationId xmlns:a16="http://schemas.microsoft.com/office/drawing/2014/main" id="{4F055F6F-9964-4004-A33F-38B53A55F6D3}"/>
              </a:ext>
            </a:extLst>
          </p:cNvPr>
          <p:cNvSpPr/>
          <p:nvPr/>
        </p:nvSpPr>
        <p:spPr>
          <a:xfrm>
            <a:off x="200566" y="4451687"/>
            <a:ext cx="8204266" cy="1538883"/>
          </a:xfrm>
          <a:prstGeom prst="rect">
            <a:avLst/>
          </a:prstGeom>
        </p:spPr>
        <p:txBody>
          <a:bodyPr wrap="square">
            <a:spAutoFit/>
          </a:bodyPr>
          <a:lstStyle/>
          <a:p>
            <a:pPr marL="285750" indent="-285750">
              <a:buFont typeface="Arial" panose="020B0604020202020204" pitchFamily="34" charset="0"/>
              <a:buChar char="•"/>
            </a:pPr>
            <a:r>
              <a:rPr lang="en-AU" sz="1600" dirty="0"/>
              <a:t>Overall waterbird abundance, breeding index and breeding species increase with available habitat (wetland area index).</a:t>
            </a:r>
          </a:p>
          <a:p>
            <a:pPr marL="285750" indent="-285750">
              <a:buFont typeface="Arial" panose="020B0604020202020204" pitchFamily="34" charset="0"/>
              <a:buChar char="•"/>
            </a:pPr>
            <a:endParaRPr lang="en-AU" sz="1200" dirty="0"/>
          </a:p>
          <a:p>
            <a:pPr marL="285750" indent="-285750">
              <a:buFont typeface="Arial" panose="020B0604020202020204" pitchFamily="34" charset="0"/>
              <a:buChar char="•"/>
            </a:pPr>
            <a:r>
              <a:rPr lang="en-AU" sz="1600" dirty="0">
                <a:solidFill>
                  <a:srgbClr val="000000"/>
                </a:solidFill>
                <a:ea typeface="Arial" panose="020B0604020202020204" pitchFamily="34" charset="0"/>
              </a:rPr>
              <a:t>Declines in wetland area are likely to result in declines in waterbird abundance, breeding and the number of species breeding (species breeding richness).    </a:t>
            </a:r>
            <a:endParaRPr lang="en-AU" sz="1600" dirty="0"/>
          </a:p>
          <a:p>
            <a:endParaRPr lang="en-AU" dirty="0"/>
          </a:p>
        </p:txBody>
      </p:sp>
    </p:spTree>
    <p:extLst>
      <p:ext uri="{BB962C8B-B14F-4D97-AF65-F5344CB8AC3E}">
        <p14:creationId xmlns:p14="http://schemas.microsoft.com/office/powerpoint/2010/main" val="1792656028"/>
      </p:ext>
    </p:extLst>
  </p:cSld>
  <p:clrMapOvr>
    <a:masterClrMapping/>
  </p:clrMapOvr>
  <p:transition spd="slow">
    <p:wip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6194D-DA18-4257-AD14-F491C99A4753}"/>
              </a:ext>
            </a:extLst>
          </p:cNvPr>
          <p:cNvSpPr>
            <a:spLocks noGrp="1"/>
          </p:cNvSpPr>
          <p:nvPr>
            <p:ph type="title"/>
          </p:nvPr>
        </p:nvSpPr>
        <p:spPr>
          <a:xfrm>
            <a:off x="299040" y="235868"/>
            <a:ext cx="7886700" cy="1325563"/>
          </a:xfrm>
        </p:spPr>
        <p:txBody>
          <a:bodyPr/>
          <a:lstStyle/>
          <a:p>
            <a:r>
              <a:rPr lang="en-AU" dirty="0">
                <a:solidFill>
                  <a:srgbClr val="627D62"/>
                </a:solidFill>
              </a:rPr>
              <a:t>EAWS wetland area and waterbird </a:t>
            </a:r>
            <a:br>
              <a:rPr lang="en-AU" dirty="0">
                <a:solidFill>
                  <a:srgbClr val="627D62"/>
                </a:solidFill>
              </a:rPr>
            </a:br>
            <a:r>
              <a:rPr lang="en-AU" dirty="0">
                <a:solidFill>
                  <a:srgbClr val="627D62"/>
                </a:solidFill>
              </a:rPr>
              <a:t>abundance trends over time</a:t>
            </a:r>
          </a:p>
        </p:txBody>
      </p:sp>
      <p:pic>
        <p:nvPicPr>
          <p:cNvPr id="5" name="Content Placeholder 4">
            <a:extLst>
              <a:ext uri="{FF2B5EF4-FFF2-40B4-BE49-F238E27FC236}">
                <a16:creationId xmlns:a16="http://schemas.microsoft.com/office/drawing/2014/main" id="{402CE43D-5CF1-478D-A803-CF897CECD825}"/>
              </a:ext>
            </a:extLst>
          </p:cNvPr>
          <p:cNvPicPr>
            <a:picLocks noGrp="1" noChangeAspect="1"/>
          </p:cNvPicPr>
          <p:nvPr>
            <p:ph idx="1"/>
          </p:nvPr>
        </p:nvPicPr>
        <p:blipFill>
          <a:blip r:embed="rId2"/>
          <a:stretch>
            <a:fillRect/>
          </a:stretch>
        </p:blipFill>
        <p:spPr>
          <a:xfrm>
            <a:off x="871869" y="1559518"/>
            <a:ext cx="7313871" cy="3325894"/>
          </a:xfrm>
          <a:prstGeom prst="rect">
            <a:avLst/>
          </a:prstGeom>
        </p:spPr>
      </p:pic>
      <p:sp>
        <p:nvSpPr>
          <p:cNvPr id="4" name="Slide Number Placeholder 3">
            <a:extLst>
              <a:ext uri="{FF2B5EF4-FFF2-40B4-BE49-F238E27FC236}">
                <a16:creationId xmlns:a16="http://schemas.microsoft.com/office/drawing/2014/main" id="{26C4C7B5-528F-4CAD-B5D7-33A6E4EAF4DA}"/>
              </a:ext>
            </a:extLst>
          </p:cNvPr>
          <p:cNvSpPr>
            <a:spLocks noGrp="1"/>
          </p:cNvSpPr>
          <p:nvPr>
            <p:ph type="sldNum" sz="quarter" idx="12"/>
          </p:nvPr>
        </p:nvSpPr>
        <p:spPr/>
        <p:txBody>
          <a:bodyPr/>
          <a:lstStyle/>
          <a:p>
            <a:fld id="{E1A6097A-715C-4A56-B015-1592610351D8}" type="slidenum">
              <a:rPr lang="en-AU" smtClean="0"/>
              <a:pPr/>
              <a:t>42</a:t>
            </a:fld>
            <a:endParaRPr lang="en-AU" dirty="0"/>
          </a:p>
        </p:txBody>
      </p:sp>
      <p:sp>
        <p:nvSpPr>
          <p:cNvPr id="6" name="TextBox 5">
            <a:extLst>
              <a:ext uri="{FF2B5EF4-FFF2-40B4-BE49-F238E27FC236}">
                <a16:creationId xmlns:a16="http://schemas.microsoft.com/office/drawing/2014/main" id="{7FD2A4BC-D149-4E32-A02E-019023513F14}"/>
              </a:ext>
            </a:extLst>
          </p:cNvPr>
          <p:cNvSpPr txBox="1"/>
          <p:nvPr/>
        </p:nvSpPr>
        <p:spPr>
          <a:xfrm>
            <a:off x="483782" y="4967150"/>
            <a:ext cx="7947838" cy="769441"/>
          </a:xfrm>
          <a:prstGeom prst="rect">
            <a:avLst/>
          </a:prstGeom>
          <a:noFill/>
        </p:spPr>
        <p:txBody>
          <a:bodyPr wrap="square" rtlCol="0">
            <a:spAutoFit/>
          </a:bodyPr>
          <a:lstStyle/>
          <a:p>
            <a:pPr marL="285750" indent="-285750">
              <a:buFont typeface="Arial" panose="020B0604020202020204" pitchFamily="34" charset="0"/>
              <a:buChar char="•"/>
            </a:pPr>
            <a:r>
              <a:rPr lang="en-AU" sz="1600" dirty="0"/>
              <a:t>All major indices for waterbirds (total abundance, breeding index, number of species breeding and wetland area index) continue to show significant declines over time.</a:t>
            </a:r>
          </a:p>
          <a:p>
            <a:pPr marL="285750" indent="-285750">
              <a:buFont typeface="Arial" panose="020B0604020202020204" pitchFamily="34" charset="0"/>
              <a:buChar char="•"/>
            </a:pPr>
            <a:endParaRPr lang="en-AU" sz="1200" dirty="0"/>
          </a:p>
        </p:txBody>
      </p:sp>
      <p:sp>
        <p:nvSpPr>
          <p:cNvPr id="8" name="TextBox 7">
            <a:extLst>
              <a:ext uri="{FF2B5EF4-FFF2-40B4-BE49-F238E27FC236}">
                <a16:creationId xmlns:a16="http://schemas.microsoft.com/office/drawing/2014/main" id="{BD05DDC4-F719-4262-A932-8742F6A5C222}"/>
              </a:ext>
            </a:extLst>
          </p:cNvPr>
          <p:cNvSpPr txBox="1"/>
          <p:nvPr/>
        </p:nvSpPr>
        <p:spPr>
          <a:xfrm>
            <a:off x="483782" y="5646362"/>
            <a:ext cx="6113720" cy="861774"/>
          </a:xfrm>
          <a:prstGeom prst="rect">
            <a:avLst/>
          </a:prstGeom>
          <a:noFill/>
        </p:spPr>
        <p:txBody>
          <a:bodyPr wrap="square" rtlCol="0">
            <a:spAutoFit/>
          </a:bodyPr>
          <a:lstStyle/>
          <a:p>
            <a:pPr marL="285750" indent="-285750">
              <a:buFont typeface="Arial" panose="020B0604020202020204" pitchFamily="34" charset="0"/>
              <a:buChar char="•"/>
            </a:pPr>
            <a:r>
              <a:rPr lang="en-AU" sz="1600" dirty="0"/>
              <a:t>Long-term trends are more informative for predicting population status than year-to-year fluctuations.  </a:t>
            </a:r>
          </a:p>
          <a:p>
            <a:endParaRPr lang="en-AU" dirty="0"/>
          </a:p>
        </p:txBody>
      </p:sp>
    </p:spTree>
    <p:extLst>
      <p:ext uri="{BB962C8B-B14F-4D97-AF65-F5344CB8AC3E}">
        <p14:creationId xmlns:p14="http://schemas.microsoft.com/office/powerpoint/2010/main" val="3634868627"/>
      </p:ext>
    </p:extLst>
  </p:cSld>
  <p:clrMapOvr>
    <a:masterClrMapping/>
  </p:clrMapOvr>
  <p:transition spd="slow">
    <p:wip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D518F2-4059-4378-ADFF-6E40BD3C8A01}"/>
              </a:ext>
            </a:extLst>
          </p:cNvPr>
          <p:cNvPicPr>
            <a:picLocks noChangeAspect="1"/>
          </p:cNvPicPr>
          <p:nvPr/>
        </p:nvPicPr>
        <p:blipFill>
          <a:blip r:embed="rId2"/>
          <a:stretch>
            <a:fillRect/>
          </a:stretch>
        </p:blipFill>
        <p:spPr>
          <a:xfrm>
            <a:off x="527536" y="916234"/>
            <a:ext cx="6654016" cy="4062571"/>
          </a:xfrm>
          <a:prstGeom prst="rect">
            <a:avLst/>
          </a:prstGeom>
        </p:spPr>
      </p:pic>
      <p:sp>
        <p:nvSpPr>
          <p:cNvPr id="27" name="Content Placeholder 8"/>
          <p:cNvSpPr txBox="1">
            <a:spLocks/>
          </p:cNvSpPr>
          <p:nvPr/>
        </p:nvSpPr>
        <p:spPr bwMode="auto">
          <a:xfrm>
            <a:off x="6219645" y="5477774"/>
            <a:ext cx="2467155" cy="1163928"/>
          </a:xfrm>
          <a:prstGeom prst="rect">
            <a:avLst/>
          </a:prstGeom>
          <a:solidFill>
            <a:schemeClr val="bg1"/>
          </a:solidFill>
          <a:ln>
            <a:noFill/>
          </a:ln>
          <a:effectLs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800">
                <a:solidFill>
                  <a:srgbClr val="404040"/>
                </a:solidFill>
                <a:latin typeface="+mn-lt"/>
                <a:ea typeface="+mn-ea"/>
                <a:cs typeface="+mn-cs"/>
              </a:defRPr>
            </a:lvl1pPr>
            <a:lvl2pPr marL="742950" indent="-285750" algn="l" rtl="0" eaLnBrk="1" fontAlgn="base" hangingPunct="1">
              <a:spcBef>
                <a:spcPct val="20000"/>
              </a:spcBef>
              <a:spcAft>
                <a:spcPct val="0"/>
              </a:spcAft>
              <a:buChar char="–"/>
              <a:defRPr sz="2000">
                <a:solidFill>
                  <a:srgbClr val="404040"/>
                </a:solidFill>
                <a:latin typeface="+mn-lt"/>
              </a:defRPr>
            </a:lvl2pPr>
            <a:lvl3pPr marL="1143000" indent="-228600" algn="l" rtl="0" eaLnBrk="1" fontAlgn="base" hangingPunct="1">
              <a:spcBef>
                <a:spcPct val="20000"/>
              </a:spcBef>
              <a:spcAft>
                <a:spcPct val="0"/>
              </a:spcAft>
              <a:buChar char="•"/>
              <a:defRPr sz="2000">
                <a:solidFill>
                  <a:srgbClr val="404040"/>
                </a:solidFill>
                <a:latin typeface="+mn-lt"/>
              </a:defRPr>
            </a:lvl3pPr>
            <a:lvl4pPr marL="1600200" indent="-228600" algn="l" rtl="0" eaLnBrk="1" fontAlgn="base" hangingPunct="1">
              <a:spcBef>
                <a:spcPct val="20000"/>
              </a:spcBef>
              <a:spcAft>
                <a:spcPct val="0"/>
              </a:spcAft>
              <a:buChar char="–"/>
              <a:defRPr sz="2000">
                <a:solidFill>
                  <a:srgbClr val="404040"/>
                </a:solidFill>
                <a:latin typeface="+mn-lt"/>
              </a:defRPr>
            </a:lvl4pPr>
            <a:lvl5pPr marL="2057400" indent="-228600" algn="l" rtl="0" eaLnBrk="1" fontAlgn="base" hangingPunct="1">
              <a:spcBef>
                <a:spcPct val="20000"/>
              </a:spcBef>
              <a:spcAft>
                <a:spcPct val="0"/>
              </a:spcAft>
              <a:buChar char="»"/>
              <a:defRPr sz="2000">
                <a:solidFill>
                  <a:srgbClr val="404040"/>
                </a:solidFill>
                <a:latin typeface="+mn-lt"/>
              </a:defRPr>
            </a:lvl5pPr>
            <a:lvl6pPr marL="2514600" indent="-228600" algn="l" rtl="0" eaLnBrk="1" fontAlgn="base" hangingPunct="1">
              <a:spcBef>
                <a:spcPct val="20000"/>
              </a:spcBef>
              <a:spcAft>
                <a:spcPct val="0"/>
              </a:spcAft>
              <a:buChar char="»"/>
              <a:defRPr sz="2000">
                <a:solidFill>
                  <a:srgbClr val="404040"/>
                </a:solidFill>
                <a:latin typeface="+mn-lt"/>
              </a:defRPr>
            </a:lvl6pPr>
            <a:lvl7pPr marL="2971800" indent="-228600" algn="l" rtl="0" eaLnBrk="1" fontAlgn="base" hangingPunct="1">
              <a:spcBef>
                <a:spcPct val="20000"/>
              </a:spcBef>
              <a:spcAft>
                <a:spcPct val="0"/>
              </a:spcAft>
              <a:buChar char="»"/>
              <a:defRPr sz="2000">
                <a:solidFill>
                  <a:srgbClr val="404040"/>
                </a:solidFill>
                <a:latin typeface="+mn-lt"/>
              </a:defRPr>
            </a:lvl7pPr>
            <a:lvl8pPr marL="3429000" indent="-228600" algn="l" rtl="0" eaLnBrk="1" fontAlgn="base" hangingPunct="1">
              <a:spcBef>
                <a:spcPct val="20000"/>
              </a:spcBef>
              <a:spcAft>
                <a:spcPct val="0"/>
              </a:spcAft>
              <a:buChar char="»"/>
              <a:defRPr sz="2000">
                <a:solidFill>
                  <a:srgbClr val="404040"/>
                </a:solidFill>
                <a:latin typeface="+mn-lt"/>
              </a:defRPr>
            </a:lvl8pPr>
            <a:lvl9pPr marL="3886200" indent="-228600" algn="l" rtl="0" eaLnBrk="1" fontAlgn="base" hangingPunct="1">
              <a:spcBef>
                <a:spcPct val="20000"/>
              </a:spcBef>
              <a:spcAft>
                <a:spcPct val="0"/>
              </a:spcAft>
              <a:buChar char="»"/>
              <a:defRPr sz="2000">
                <a:solidFill>
                  <a:srgbClr val="404040"/>
                </a:solidFill>
                <a:latin typeface="+mn-lt"/>
              </a:defRPr>
            </a:lvl9pPr>
          </a:lstStyle>
          <a:p>
            <a:endParaRPr lang="en-AU" dirty="0"/>
          </a:p>
        </p:txBody>
      </p:sp>
      <p:sp>
        <p:nvSpPr>
          <p:cNvPr id="2" name="Title 1"/>
          <p:cNvSpPr>
            <a:spLocks noGrp="1"/>
          </p:cNvSpPr>
          <p:nvPr>
            <p:ph type="title"/>
          </p:nvPr>
        </p:nvSpPr>
        <p:spPr>
          <a:xfrm>
            <a:off x="461506" y="106161"/>
            <a:ext cx="6387257" cy="907999"/>
          </a:xfrm>
        </p:spPr>
        <p:txBody>
          <a:bodyPr>
            <a:noAutofit/>
          </a:bodyPr>
          <a:lstStyle/>
          <a:p>
            <a:r>
              <a:rPr lang="en-AU" sz="3200" dirty="0">
                <a:solidFill>
                  <a:srgbClr val="627D62"/>
                </a:solidFill>
              </a:rPr>
              <a:t>Game duck abundance, </a:t>
            </a:r>
            <a:br>
              <a:rPr lang="en-AU" sz="3200" dirty="0">
                <a:solidFill>
                  <a:srgbClr val="627D62"/>
                </a:solidFill>
              </a:rPr>
            </a:br>
            <a:r>
              <a:rPr lang="en-AU" sz="3200" dirty="0">
                <a:solidFill>
                  <a:srgbClr val="627D62"/>
                </a:solidFill>
              </a:rPr>
              <a:t>distribution and habitat - summary</a:t>
            </a:r>
          </a:p>
        </p:txBody>
      </p:sp>
      <p:sp>
        <p:nvSpPr>
          <p:cNvPr id="7" name="Slide Number Placeholder 6"/>
          <p:cNvSpPr>
            <a:spLocks noGrp="1"/>
          </p:cNvSpPr>
          <p:nvPr>
            <p:ph type="sldNum" sz="quarter" idx="12"/>
          </p:nvPr>
        </p:nvSpPr>
        <p:spPr>
          <a:xfrm>
            <a:off x="8686800" y="6483350"/>
            <a:ext cx="365051" cy="476250"/>
          </a:xfrm>
        </p:spPr>
        <p:txBody>
          <a:bodyPr/>
          <a:lstStyle/>
          <a:p>
            <a:fld id="{E1A6097A-715C-4A56-B015-1592610351D8}" type="slidenum">
              <a:rPr lang="en-AU" sz="1000" smtClean="0"/>
              <a:pPr/>
              <a:t>43</a:t>
            </a:fld>
            <a:endParaRPr lang="en-AU" sz="1000" dirty="0"/>
          </a:p>
        </p:txBody>
      </p:sp>
      <p:sp>
        <p:nvSpPr>
          <p:cNvPr id="57" name="TextBox 4">
            <a:extLst>
              <a:ext uri="{FF2B5EF4-FFF2-40B4-BE49-F238E27FC236}">
                <a16:creationId xmlns:a16="http://schemas.microsoft.com/office/drawing/2014/main" id="{BDAEEE1C-7FC7-4485-AB63-2B7772CA7330}"/>
              </a:ext>
            </a:extLst>
          </p:cNvPr>
          <p:cNvSpPr txBox="1"/>
          <p:nvPr/>
        </p:nvSpPr>
        <p:spPr>
          <a:xfrm>
            <a:off x="6848763" y="5417478"/>
            <a:ext cx="1297172" cy="461665"/>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AU" sz="1200" dirty="0"/>
              <a:t>Where the habitat is</a:t>
            </a:r>
          </a:p>
        </p:txBody>
      </p:sp>
      <p:sp>
        <p:nvSpPr>
          <p:cNvPr id="124" name="Oval 123">
            <a:extLst>
              <a:ext uri="{FF2B5EF4-FFF2-40B4-BE49-F238E27FC236}">
                <a16:creationId xmlns:a16="http://schemas.microsoft.com/office/drawing/2014/main" id="{319B09AB-77CC-456C-A742-B5CBA4F2337C}"/>
              </a:ext>
            </a:extLst>
          </p:cNvPr>
          <p:cNvSpPr/>
          <p:nvPr/>
        </p:nvSpPr>
        <p:spPr>
          <a:xfrm rot="5400000">
            <a:off x="6040007" y="6053713"/>
            <a:ext cx="867107" cy="216559"/>
          </a:xfrm>
          <a:prstGeom prst="ellipse">
            <a:avLst/>
          </a:prstGeom>
          <a:solidFill>
            <a:schemeClr val="accent1">
              <a:alpha val="35000"/>
            </a:schemeClr>
          </a:solidFill>
          <a:ln>
            <a:solidFill>
              <a:schemeClr val="accent1">
                <a:shade val="50000"/>
                <a:alpha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25" name="Oval 124">
            <a:extLst>
              <a:ext uri="{FF2B5EF4-FFF2-40B4-BE49-F238E27FC236}">
                <a16:creationId xmlns:a16="http://schemas.microsoft.com/office/drawing/2014/main" id="{9EF6F21A-6D8A-4AC4-855F-CB14C3527958}"/>
              </a:ext>
            </a:extLst>
          </p:cNvPr>
          <p:cNvSpPr/>
          <p:nvPr/>
        </p:nvSpPr>
        <p:spPr>
          <a:xfrm rot="5400000">
            <a:off x="6374417" y="6131691"/>
            <a:ext cx="751180" cy="181568"/>
          </a:xfrm>
          <a:prstGeom prst="ellipse">
            <a:avLst/>
          </a:prstGeom>
          <a:solidFill>
            <a:schemeClr val="accent1">
              <a:alpha val="35000"/>
            </a:schemeClr>
          </a:solidFill>
          <a:ln>
            <a:solidFill>
              <a:schemeClr val="accent1">
                <a:shade val="50000"/>
                <a:alpha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126" name="Picture 125">
            <a:extLst>
              <a:ext uri="{FF2B5EF4-FFF2-40B4-BE49-F238E27FC236}">
                <a16:creationId xmlns:a16="http://schemas.microsoft.com/office/drawing/2014/main" id="{AB76D04A-3475-4183-BA30-52CFE1185B26}"/>
              </a:ext>
            </a:extLst>
          </p:cNvPr>
          <p:cNvPicPr>
            <a:picLocks noChangeAspect="1"/>
          </p:cNvPicPr>
          <p:nvPr/>
        </p:nvPicPr>
        <p:blipFill>
          <a:blip r:embed="rId3"/>
          <a:stretch>
            <a:fillRect/>
          </a:stretch>
        </p:blipFill>
        <p:spPr>
          <a:xfrm>
            <a:off x="4974115" y="4997924"/>
            <a:ext cx="3732382" cy="1815833"/>
          </a:xfrm>
          <a:prstGeom prst="rect">
            <a:avLst/>
          </a:prstGeom>
        </p:spPr>
      </p:pic>
      <p:sp>
        <p:nvSpPr>
          <p:cNvPr id="127" name="Oval 126">
            <a:extLst>
              <a:ext uri="{FF2B5EF4-FFF2-40B4-BE49-F238E27FC236}">
                <a16:creationId xmlns:a16="http://schemas.microsoft.com/office/drawing/2014/main" id="{E0BC8942-45D9-4172-85BD-6AE7D0D6A9E2}"/>
              </a:ext>
            </a:extLst>
          </p:cNvPr>
          <p:cNvSpPr/>
          <p:nvPr/>
        </p:nvSpPr>
        <p:spPr>
          <a:xfrm rot="5400000">
            <a:off x="5944766" y="5820902"/>
            <a:ext cx="775996" cy="778329"/>
          </a:xfrm>
          <a:prstGeom prst="ellipse">
            <a:avLst/>
          </a:prstGeom>
          <a:solidFill>
            <a:schemeClr val="accent1">
              <a:alpha val="35000"/>
            </a:schemeClr>
          </a:solidFill>
          <a:ln>
            <a:solidFill>
              <a:schemeClr val="accent1">
                <a:shade val="50000"/>
                <a:alpha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28" name="Oval 127">
            <a:extLst>
              <a:ext uri="{FF2B5EF4-FFF2-40B4-BE49-F238E27FC236}">
                <a16:creationId xmlns:a16="http://schemas.microsoft.com/office/drawing/2014/main" id="{085CA0C5-5804-40E4-84CE-269360C541EC}"/>
              </a:ext>
            </a:extLst>
          </p:cNvPr>
          <p:cNvSpPr/>
          <p:nvPr/>
        </p:nvSpPr>
        <p:spPr>
          <a:xfrm rot="5400000">
            <a:off x="8007973" y="6045309"/>
            <a:ext cx="775996" cy="329522"/>
          </a:xfrm>
          <a:prstGeom prst="ellipse">
            <a:avLst/>
          </a:prstGeom>
          <a:solidFill>
            <a:schemeClr val="accent1">
              <a:alpha val="35000"/>
            </a:schemeClr>
          </a:solidFill>
          <a:ln>
            <a:solidFill>
              <a:schemeClr val="accent1">
                <a:shade val="50000"/>
                <a:alpha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4" name="TextBox 3">
            <a:extLst>
              <a:ext uri="{FF2B5EF4-FFF2-40B4-BE49-F238E27FC236}">
                <a16:creationId xmlns:a16="http://schemas.microsoft.com/office/drawing/2014/main" id="{3EE60502-5076-45AE-9497-52CAA0D64B4D}"/>
              </a:ext>
            </a:extLst>
          </p:cNvPr>
          <p:cNvSpPr txBox="1"/>
          <p:nvPr/>
        </p:nvSpPr>
        <p:spPr>
          <a:xfrm>
            <a:off x="6418004" y="5244145"/>
            <a:ext cx="1727931" cy="276999"/>
          </a:xfrm>
          <a:prstGeom prst="rect">
            <a:avLst/>
          </a:prstGeom>
          <a:noFill/>
        </p:spPr>
        <p:txBody>
          <a:bodyPr wrap="square" rtlCol="0">
            <a:spAutoFit/>
          </a:bodyPr>
          <a:lstStyle/>
          <a:p>
            <a:r>
              <a:rPr lang="en-AU" sz="1200" dirty="0">
                <a:cs typeface="Arial" panose="020B0604020202020204" pitchFamily="34" charset="0"/>
              </a:rPr>
              <a:t>Where the habitat is </a:t>
            </a:r>
          </a:p>
        </p:txBody>
      </p:sp>
      <p:pic>
        <p:nvPicPr>
          <p:cNvPr id="129" name="Picture 128">
            <a:extLst>
              <a:ext uri="{FF2B5EF4-FFF2-40B4-BE49-F238E27FC236}">
                <a16:creationId xmlns:a16="http://schemas.microsoft.com/office/drawing/2014/main" id="{5BAEA77A-A323-40B3-A867-14C2D36AA028}"/>
              </a:ext>
            </a:extLst>
          </p:cNvPr>
          <p:cNvPicPr>
            <a:picLocks noChangeAspect="1"/>
          </p:cNvPicPr>
          <p:nvPr/>
        </p:nvPicPr>
        <p:blipFill>
          <a:blip r:embed="rId4"/>
          <a:stretch>
            <a:fillRect/>
          </a:stretch>
        </p:blipFill>
        <p:spPr>
          <a:xfrm>
            <a:off x="519916" y="5028180"/>
            <a:ext cx="3785533" cy="1693295"/>
          </a:xfrm>
          <a:prstGeom prst="rect">
            <a:avLst/>
          </a:prstGeom>
        </p:spPr>
      </p:pic>
      <p:sp>
        <p:nvSpPr>
          <p:cNvPr id="6" name="Rectangle 5">
            <a:extLst>
              <a:ext uri="{FF2B5EF4-FFF2-40B4-BE49-F238E27FC236}">
                <a16:creationId xmlns:a16="http://schemas.microsoft.com/office/drawing/2014/main" id="{2851896D-019C-4315-8933-C624F4D9D42D}"/>
              </a:ext>
            </a:extLst>
          </p:cNvPr>
          <p:cNvSpPr/>
          <p:nvPr/>
        </p:nvSpPr>
        <p:spPr>
          <a:xfrm>
            <a:off x="1795514" y="5140344"/>
            <a:ext cx="1477584" cy="276999"/>
          </a:xfrm>
          <a:prstGeom prst="rect">
            <a:avLst/>
          </a:prstGeom>
        </p:spPr>
        <p:txBody>
          <a:bodyPr wrap="none">
            <a:spAutoFit/>
          </a:bodyPr>
          <a:lstStyle/>
          <a:p>
            <a:r>
              <a:rPr lang="en-AU" sz="1200" dirty="0"/>
              <a:t>Where the ducks are</a:t>
            </a:r>
          </a:p>
        </p:txBody>
      </p:sp>
      <p:sp>
        <p:nvSpPr>
          <p:cNvPr id="130" name="Oval 129">
            <a:extLst>
              <a:ext uri="{FF2B5EF4-FFF2-40B4-BE49-F238E27FC236}">
                <a16:creationId xmlns:a16="http://schemas.microsoft.com/office/drawing/2014/main" id="{84D11FF9-7602-4189-BE4B-9CE6975985BB}"/>
              </a:ext>
            </a:extLst>
          </p:cNvPr>
          <p:cNvSpPr/>
          <p:nvPr/>
        </p:nvSpPr>
        <p:spPr>
          <a:xfrm rot="5400000">
            <a:off x="1038593" y="5814281"/>
            <a:ext cx="1224222" cy="430620"/>
          </a:xfrm>
          <a:prstGeom prst="ellipse">
            <a:avLst/>
          </a:prstGeom>
          <a:solidFill>
            <a:schemeClr val="accent1">
              <a:alpha val="35000"/>
            </a:schemeClr>
          </a:solidFill>
          <a:ln>
            <a:solidFill>
              <a:schemeClr val="accent1">
                <a:shade val="50000"/>
                <a:alpha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31" name="Oval 130">
            <a:extLst>
              <a:ext uri="{FF2B5EF4-FFF2-40B4-BE49-F238E27FC236}">
                <a16:creationId xmlns:a16="http://schemas.microsoft.com/office/drawing/2014/main" id="{9CAD11D7-85E8-4836-BAE6-BB3B1C1A1259}"/>
              </a:ext>
            </a:extLst>
          </p:cNvPr>
          <p:cNvSpPr/>
          <p:nvPr/>
        </p:nvSpPr>
        <p:spPr>
          <a:xfrm rot="5400000">
            <a:off x="3011287" y="5499370"/>
            <a:ext cx="1575285" cy="709382"/>
          </a:xfrm>
          <a:prstGeom prst="ellipse">
            <a:avLst/>
          </a:prstGeom>
          <a:solidFill>
            <a:schemeClr val="accent1">
              <a:alpha val="35000"/>
            </a:schemeClr>
          </a:solidFill>
          <a:ln>
            <a:solidFill>
              <a:schemeClr val="accent1">
                <a:shade val="50000"/>
                <a:alpha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5" name="TextBox 4">
            <a:extLst>
              <a:ext uri="{FF2B5EF4-FFF2-40B4-BE49-F238E27FC236}">
                <a16:creationId xmlns:a16="http://schemas.microsoft.com/office/drawing/2014/main" id="{95EFC04F-CD26-43FB-B8A6-5CEA718A5F09}"/>
              </a:ext>
            </a:extLst>
          </p:cNvPr>
          <p:cNvSpPr txBox="1"/>
          <p:nvPr/>
        </p:nvSpPr>
        <p:spPr>
          <a:xfrm>
            <a:off x="7181552" y="916234"/>
            <a:ext cx="45719" cy="4081690"/>
          </a:xfrm>
          <a:prstGeom prst="rect">
            <a:avLst/>
          </a:prstGeom>
          <a:solidFill>
            <a:schemeClr val="bg1"/>
          </a:solidFill>
          <a:ln>
            <a:solidFill>
              <a:schemeClr val="bg1"/>
            </a:solidFill>
          </a:ln>
        </p:spPr>
        <p:txBody>
          <a:bodyPr wrap="square" rtlCol="0">
            <a:spAutoFit/>
          </a:bodyPr>
          <a:lstStyle/>
          <a:p>
            <a:endParaRPr lang="en-AU" dirty="0"/>
          </a:p>
        </p:txBody>
      </p:sp>
      <p:sp>
        <p:nvSpPr>
          <p:cNvPr id="11" name="TextBox 10">
            <a:extLst>
              <a:ext uri="{FF2B5EF4-FFF2-40B4-BE49-F238E27FC236}">
                <a16:creationId xmlns:a16="http://schemas.microsoft.com/office/drawing/2014/main" id="{EF94AAF1-F0ED-4130-96CC-E0B460B97C47}"/>
              </a:ext>
            </a:extLst>
          </p:cNvPr>
          <p:cNvSpPr txBox="1"/>
          <p:nvPr/>
        </p:nvSpPr>
        <p:spPr>
          <a:xfrm>
            <a:off x="7117080" y="2118360"/>
            <a:ext cx="130502" cy="2918490"/>
          </a:xfrm>
          <a:prstGeom prst="rect">
            <a:avLst/>
          </a:prstGeom>
          <a:solidFill>
            <a:schemeClr val="bg1"/>
          </a:solidFill>
          <a:ln>
            <a:solidFill>
              <a:schemeClr val="bg1"/>
            </a:solidFill>
          </a:ln>
        </p:spPr>
        <p:txBody>
          <a:bodyPr wrap="square" rtlCol="0">
            <a:spAutoFit/>
          </a:bodyPr>
          <a:lstStyle/>
          <a:p>
            <a:endParaRPr lang="en-AU" dirty="0"/>
          </a:p>
        </p:txBody>
      </p:sp>
      <p:sp>
        <p:nvSpPr>
          <p:cNvPr id="12" name="TextBox 11">
            <a:extLst>
              <a:ext uri="{FF2B5EF4-FFF2-40B4-BE49-F238E27FC236}">
                <a16:creationId xmlns:a16="http://schemas.microsoft.com/office/drawing/2014/main" id="{56AB84D3-F040-41CB-B16A-8AB4354E546E}"/>
              </a:ext>
            </a:extLst>
          </p:cNvPr>
          <p:cNvSpPr txBox="1"/>
          <p:nvPr/>
        </p:nvSpPr>
        <p:spPr>
          <a:xfrm>
            <a:off x="7117080" y="916234"/>
            <a:ext cx="130502" cy="1316426"/>
          </a:xfrm>
          <a:prstGeom prst="rect">
            <a:avLst/>
          </a:prstGeom>
          <a:solidFill>
            <a:schemeClr val="bg1"/>
          </a:solidFill>
        </p:spPr>
        <p:txBody>
          <a:bodyPr wrap="square" rtlCol="0">
            <a:spAutoFit/>
          </a:bodyPr>
          <a:lstStyle/>
          <a:p>
            <a:endParaRPr lang="en-AU" dirty="0"/>
          </a:p>
        </p:txBody>
      </p:sp>
    </p:spTree>
    <p:extLst>
      <p:ext uri="{BB962C8B-B14F-4D97-AF65-F5344CB8AC3E}">
        <p14:creationId xmlns:p14="http://schemas.microsoft.com/office/powerpoint/2010/main" val="2871344175"/>
      </p:ext>
    </p:extLst>
  </p:cSld>
  <p:clrMapOvr>
    <a:masterClrMapping/>
  </p:clrMapOvr>
  <p:transition spd="slow">
    <p:wip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9D2345-458A-4C7A-82D6-36E79604736A}"/>
              </a:ext>
            </a:extLst>
          </p:cNvPr>
          <p:cNvPicPr>
            <a:picLocks noChangeAspect="1"/>
          </p:cNvPicPr>
          <p:nvPr/>
        </p:nvPicPr>
        <p:blipFill>
          <a:blip r:embed="rId2"/>
          <a:stretch>
            <a:fillRect/>
          </a:stretch>
        </p:blipFill>
        <p:spPr>
          <a:xfrm>
            <a:off x="1143000" y="998220"/>
            <a:ext cx="6548437" cy="4328493"/>
          </a:xfrm>
          <a:prstGeom prst="rect">
            <a:avLst/>
          </a:prstGeom>
        </p:spPr>
      </p:pic>
      <p:sp>
        <p:nvSpPr>
          <p:cNvPr id="2" name="Title 1"/>
          <p:cNvSpPr>
            <a:spLocks noGrp="1"/>
          </p:cNvSpPr>
          <p:nvPr>
            <p:ph type="title"/>
          </p:nvPr>
        </p:nvSpPr>
        <p:spPr>
          <a:xfrm>
            <a:off x="1143000" y="2212312"/>
            <a:ext cx="6490157" cy="1835164"/>
          </a:xfrm>
          <a:noFill/>
          <a:ln>
            <a:noFill/>
            <a:round/>
          </a:ln>
          <a:effectLst>
            <a:softEdge rad="177800"/>
          </a:effectLst>
        </p:spPr>
        <p:txBody>
          <a:bodyPr>
            <a:normAutofit/>
          </a:bodyPr>
          <a:lstStyle/>
          <a:p>
            <a:pPr algn="ctr"/>
            <a:r>
              <a:rPr lang="en-AU" b="1" dirty="0">
                <a:solidFill>
                  <a:schemeClr val="bg1">
                    <a:lumMod val="95000"/>
                  </a:schemeClr>
                </a:solidFill>
              </a:rPr>
              <a:t>Victorian harvest estimates 2019</a:t>
            </a:r>
          </a:p>
        </p:txBody>
      </p:sp>
    </p:spTree>
    <p:extLst>
      <p:ext uri="{BB962C8B-B14F-4D97-AF65-F5344CB8AC3E}">
        <p14:creationId xmlns:p14="http://schemas.microsoft.com/office/powerpoint/2010/main" val="177968655"/>
      </p:ext>
    </p:extLst>
  </p:cSld>
  <p:clrMapOvr>
    <a:masterClrMapping/>
  </p:clrMapOvr>
  <p:transition spd="slow">
    <p:wip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9212"/>
            <a:ext cx="8229600" cy="611642"/>
          </a:xfrm>
        </p:spPr>
        <p:txBody>
          <a:bodyPr>
            <a:noAutofit/>
          </a:bodyPr>
          <a:lstStyle/>
          <a:p>
            <a:r>
              <a:rPr lang="en-AU" dirty="0">
                <a:solidFill>
                  <a:srgbClr val="627D62"/>
                </a:solidFill>
              </a:rPr>
              <a:t>2019 harvest estimates </a:t>
            </a:r>
          </a:p>
        </p:txBody>
      </p:sp>
      <p:sp>
        <p:nvSpPr>
          <p:cNvPr id="7" name="Slide Number Placeholder 6"/>
          <p:cNvSpPr>
            <a:spLocks noGrp="1"/>
          </p:cNvSpPr>
          <p:nvPr>
            <p:ph type="sldNum" sz="quarter" idx="12"/>
          </p:nvPr>
        </p:nvSpPr>
        <p:spPr>
          <a:xfrm>
            <a:off x="8572832" y="6473770"/>
            <a:ext cx="428045" cy="476250"/>
          </a:xfrm>
        </p:spPr>
        <p:txBody>
          <a:bodyPr/>
          <a:lstStyle/>
          <a:p>
            <a:fld id="{E1A6097A-715C-4A56-B015-1592610351D8}" type="slidenum">
              <a:rPr lang="en-AU" sz="1000" smtClean="0"/>
              <a:pPr/>
              <a:t>45</a:t>
            </a:fld>
            <a:endParaRPr lang="en-AU" sz="1000" dirty="0"/>
          </a:p>
        </p:txBody>
      </p:sp>
      <p:sp>
        <p:nvSpPr>
          <p:cNvPr id="5" name="Text Placeholder 4"/>
          <p:cNvSpPr txBox="1">
            <a:spLocks/>
          </p:cNvSpPr>
          <p:nvPr/>
        </p:nvSpPr>
        <p:spPr>
          <a:xfrm>
            <a:off x="379148" y="936474"/>
            <a:ext cx="8521012" cy="5479225"/>
          </a:xfrm>
          <a:prstGeom prst="rect">
            <a:avLst/>
          </a:prstGeom>
        </p:spPr>
        <p:txBody>
          <a:bodyPr/>
          <a:lstStyle>
            <a:lvl1pPr marL="342900" indent="-342900" algn="l" defTabSz="457200" rtl="0" eaLnBrk="1" latinLnBrk="0" hangingPunct="1">
              <a:spcBef>
                <a:spcPct val="20000"/>
              </a:spcBef>
              <a:buFontTx/>
              <a:buNone/>
              <a:defRPr sz="1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pPr>
            <a:r>
              <a:rPr lang="en-AU" sz="1600" dirty="0">
                <a:solidFill>
                  <a:srgbClr val="000000"/>
                </a:solidFill>
              </a:rPr>
              <a:t>Harvest statistics can provide information on the health and dynamics of game duck populations, including distribution, abundance and productivity.  </a:t>
            </a:r>
          </a:p>
          <a:p>
            <a:pPr marL="0" indent="0">
              <a:spcBef>
                <a:spcPts val="0"/>
              </a:spcBef>
            </a:pPr>
            <a:endParaRPr lang="en-AU" sz="1200" dirty="0">
              <a:solidFill>
                <a:srgbClr val="000000"/>
              </a:solidFill>
            </a:endParaRPr>
          </a:p>
          <a:p>
            <a:pPr marL="285750" indent="-285750">
              <a:spcBef>
                <a:spcPts val="0"/>
              </a:spcBef>
              <a:buFont typeface="Arial" panose="020B0604020202020204" pitchFamily="34" charset="0"/>
              <a:buChar char="•"/>
            </a:pPr>
            <a:r>
              <a:rPr lang="en-AU" sz="1600" dirty="0">
                <a:solidFill>
                  <a:srgbClr val="000000"/>
                </a:solidFill>
              </a:rPr>
              <a:t>Due to continued dry conditions and low game duck abundance, the 2019 duck season was modified.  There was a maximum of 24,925 Game Licence holders endorsed to hunt duck in 2019. </a:t>
            </a:r>
          </a:p>
          <a:p>
            <a:pPr marL="0" indent="0">
              <a:spcBef>
                <a:spcPts val="0"/>
              </a:spcBef>
            </a:pPr>
            <a:endParaRPr lang="en-AU" sz="1200" dirty="0">
              <a:solidFill>
                <a:srgbClr val="000000"/>
              </a:solidFill>
            </a:endParaRPr>
          </a:p>
          <a:p>
            <a:pPr marL="285750" indent="-285750">
              <a:spcBef>
                <a:spcPts val="0"/>
              </a:spcBef>
              <a:buFont typeface="Arial" panose="020B0604020202020204" pitchFamily="34" charset="0"/>
              <a:buChar char="•"/>
            </a:pPr>
            <a:r>
              <a:rPr lang="en-AU" sz="1600" dirty="0">
                <a:solidFill>
                  <a:srgbClr val="000000"/>
                </a:solidFill>
              </a:rPr>
              <a:t>Over the opening weekend, 42% of licence holders (10,493) hunted, 19% of the total seasonal harvest (45,676 ducks) was taken and an estimated 4.4 ducks were harvested per licence holder.  For the whole of the season, 81,023 hunter days were recorded and each licence holder hunted an average of 3.3 days. </a:t>
            </a:r>
          </a:p>
          <a:p>
            <a:pPr marL="285750" indent="-285750">
              <a:spcBef>
                <a:spcPts val="0"/>
              </a:spcBef>
              <a:buFont typeface="Arial" panose="020B0604020202020204" pitchFamily="34" charset="0"/>
              <a:buChar char="•"/>
            </a:pPr>
            <a:endParaRPr lang="en-AU" sz="1200" dirty="0">
              <a:solidFill>
                <a:srgbClr val="000000"/>
              </a:solidFill>
            </a:endParaRPr>
          </a:p>
          <a:p>
            <a:pPr marL="285750" indent="-285750">
              <a:spcBef>
                <a:spcPts val="0"/>
              </a:spcBef>
              <a:buFont typeface="Arial" panose="020B0604020202020204" pitchFamily="34" charset="0"/>
              <a:buChar char="•"/>
            </a:pPr>
            <a:r>
              <a:rPr lang="en-AU" sz="1600" dirty="0">
                <a:solidFill>
                  <a:srgbClr val="000000"/>
                </a:solidFill>
              </a:rPr>
              <a:t>The total seasonal harvest was estimated at 238,666 ducks and each licence holder took an average of 2.94 ducks per hunting day.  An estimated 9.6 ducks were harvested per licence holder for the season.  55% (13,550) hunters were active throughout the season. </a:t>
            </a:r>
          </a:p>
          <a:p>
            <a:pPr marL="285750" indent="-285750">
              <a:spcBef>
                <a:spcPts val="0"/>
              </a:spcBef>
              <a:buFont typeface="Arial" panose="020B0604020202020204" pitchFamily="34" charset="0"/>
              <a:buChar char="•"/>
            </a:pPr>
            <a:endParaRPr lang="en-AU" sz="1200" dirty="0">
              <a:solidFill>
                <a:srgbClr val="000000"/>
              </a:solidFill>
            </a:endParaRPr>
          </a:p>
          <a:p>
            <a:pPr marL="285750" indent="-285750">
              <a:spcBef>
                <a:spcPts val="0"/>
              </a:spcBef>
              <a:buFont typeface="Arial" panose="020B0604020202020204" pitchFamily="34" charset="0"/>
              <a:buChar char="•"/>
            </a:pPr>
            <a:r>
              <a:rPr lang="en-AU" sz="1600" dirty="0">
                <a:solidFill>
                  <a:srgbClr val="000000"/>
                </a:solidFill>
              </a:rPr>
              <a:t>47% of hunting occurred on public land only and 46% on private land only.  6% of hunting occurred on both public and private land. 48% of ducks were harvested solely on private land and 44% on public land, with the remainder occurring on both.</a:t>
            </a:r>
          </a:p>
          <a:p>
            <a:pPr marL="285750" indent="-285750">
              <a:spcBef>
                <a:spcPts val="0"/>
              </a:spcBef>
              <a:buFont typeface="Arial" panose="020B0604020202020204" pitchFamily="34" charset="0"/>
              <a:buChar char="•"/>
            </a:pPr>
            <a:endParaRPr lang="en-AU" sz="1200" dirty="0">
              <a:solidFill>
                <a:srgbClr val="000000"/>
              </a:solidFill>
            </a:endParaRPr>
          </a:p>
          <a:p>
            <a:pPr marL="285750" indent="-285750">
              <a:spcBef>
                <a:spcPts val="0"/>
              </a:spcBef>
              <a:buFont typeface="Arial" panose="020B0604020202020204" pitchFamily="34" charset="0"/>
              <a:buChar char="•"/>
            </a:pPr>
            <a:r>
              <a:rPr lang="en-AU" sz="1600" dirty="0">
                <a:solidFill>
                  <a:srgbClr val="000000"/>
                </a:solidFill>
              </a:rPr>
              <a:t>Total harvest was estimated to be greatest in the West Gippsland CMA, followed by Corangamite and North Central CMA. </a:t>
            </a:r>
          </a:p>
          <a:p>
            <a:pPr marL="0" indent="0" algn="ctr">
              <a:spcBef>
                <a:spcPts val="0"/>
              </a:spcBef>
            </a:pPr>
            <a:endParaRPr lang="en-AU" sz="1200" b="1" dirty="0">
              <a:solidFill>
                <a:srgbClr val="000000"/>
              </a:solidFill>
            </a:endParaRPr>
          </a:p>
          <a:p>
            <a:pPr marL="0" indent="0">
              <a:spcBef>
                <a:spcPts val="0"/>
              </a:spcBef>
            </a:pPr>
            <a:r>
              <a:rPr lang="en-AU" sz="1600" b="1" dirty="0">
                <a:solidFill>
                  <a:srgbClr val="000000"/>
                </a:solidFill>
              </a:rPr>
              <a:t>				The following table summarises this information</a:t>
            </a:r>
          </a:p>
          <a:p>
            <a:pPr marL="285750" indent="-285750">
              <a:spcBef>
                <a:spcPts val="0"/>
              </a:spcBef>
              <a:buFont typeface="Arial" panose="020B0604020202020204" pitchFamily="34" charset="0"/>
              <a:buChar char="•"/>
            </a:pPr>
            <a:endParaRPr lang="en-AU" sz="1600" dirty="0">
              <a:solidFill>
                <a:srgbClr val="000000"/>
              </a:solidFill>
            </a:endParaRPr>
          </a:p>
          <a:p>
            <a:pPr marL="0" indent="0">
              <a:spcBef>
                <a:spcPts val="0"/>
              </a:spcBef>
            </a:pPr>
            <a:endParaRPr lang="en-AU" sz="1600" dirty="0">
              <a:solidFill>
                <a:srgbClr val="000000"/>
              </a:solidFill>
            </a:endParaRPr>
          </a:p>
          <a:p>
            <a:pPr marL="0" indent="0">
              <a:spcBef>
                <a:spcPts val="0"/>
              </a:spcBef>
            </a:pPr>
            <a:endParaRPr lang="en-AU" sz="1600" dirty="0">
              <a:solidFill>
                <a:srgbClr val="000000"/>
              </a:solidFill>
            </a:endParaRPr>
          </a:p>
        </p:txBody>
      </p:sp>
      <p:sp>
        <p:nvSpPr>
          <p:cNvPr id="6" name="Rectangle 5"/>
          <p:cNvSpPr/>
          <p:nvPr/>
        </p:nvSpPr>
        <p:spPr>
          <a:xfrm>
            <a:off x="240486" y="6486222"/>
            <a:ext cx="6233050" cy="246221"/>
          </a:xfrm>
          <a:prstGeom prst="rect">
            <a:avLst/>
          </a:prstGeom>
        </p:spPr>
        <p:txBody>
          <a:bodyPr wrap="square">
            <a:spAutoFit/>
          </a:bodyPr>
          <a:lstStyle/>
          <a:p>
            <a:r>
              <a:rPr lang="en-AU" sz="1000" b="1" i="1" dirty="0">
                <a:solidFill>
                  <a:srgbClr val="000000"/>
                </a:solidFill>
              </a:rPr>
              <a:t>Source: </a:t>
            </a:r>
            <a:r>
              <a:rPr lang="en-AU" sz="1000" dirty="0">
                <a:solidFill>
                  <a:srgbClr val="000000"/>
                </a:solidFill>
                <a:ea typeface="ＭＳ Ｐゴシック" pitchFamily="34" charset="-128"/>
              </a:rPr>
              <a:t>Moloney, P.D. and Powell, Z. (2019) </a:t>
            </a:r>
            <a:r>
              <a:rPr lang="en-AU" sz="1000" i="1" dirty="0">
                <a:solidFill>
                  <a:srgbClr val="000000"/>
                </a:solidFill>
                <a:ea typeface="ＭＳ Ｐゴシック" pitchFamily="34" charset="-128"/>
              </a:rPr>
              <a:t>Estimate of duck and Stubble Quail harvest in Victoria for 2019.</a:t>
            </a:r>
            <a:endParaRPr lang="en-AU" sz="1000" b="1" i="1" dirty="0">
              <a:solidFill>
                <a:srgbClr val="000000"/>
              </a:solidFill>
            </a:endParaRPr>
          </a:p>
        </p:txBody>
      </p:sp>
    </p:spTree>
    <p:extLst>
      <p:ext uri="{BB962C8B-B14F-4D97-AF65-F5344CB8AC3E}">
        <p14:creationId xmlns:p14="http://schemas.microsoft.com/office/powerpoint/2010/main" val="2277451047"/>
      </p:ext>
    </p:extLst>
  </p:cSld>
  <p:clrMapOvr>
    <a:masterClrMapping/>
  </p:clrMapOvr>
  <p:transition spd="slow">
    <p:wip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269482" y="232521"/>
            <a:ext cx="5218043" cy="646814"/>
          </a:xfrm>
          <a:prstGeom prst="rect">
            <a:avLst/>
          </a:prstGeom>
        </p:spPr>
        <p:txBody>
          <a:bodyPr/>
          <a:lstStyle>
            <a:lvl1pPr algn="l" defTabSz="457200" rtl="0" eaLnBrk="1" latinLnBrk="0" hangingPunct="1">
              <a:spcBef>
                <a:spcPct val="0"/>
              </a:spcBef>
              <a:buNone/>
              <a:defRPr sz="2800" kern="1200">
                <a:solidFill>
                  <a:schemeClr val="tx1"/>
                </a:solidFill>
                <a:latin typeface="+mj-lt"/>
                <a:ea typeface="+mj-ea"/>
                <a:cs typeface="+mj-cs"/>
              </a:defRPr>
            </a:lvl1pPr>
          </a:lstStyle>
          <a:p>
            <a:r>
              <a:rPr lang="en-AU" sz="3300" dirty="0">
                <a:solidFill>
                  <a:srgbClr val="627D62"/>
                </a:solidFill>
              </a:rPr>
              <a:t>Long-term harvest estimates</a:t>
            </a:r>
          </a:p>
        </p:txBody>
      </p:sp>
      <p:sp>
        <p:nvSpPr>
          <p:cNvPr id="8" name="Rectangle 7"/>
          <p:cNvSpPr/>
          <p:nvPr/>
        </p:nvSpPr>
        <p:spPr>
          <a:xfrm>
            <a:off x="6473536" y="5488997"/>
            <a:ext cx="2286000" cy="99752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
        <p:nvSpPr>
          <p:cNvPr id="2" name="Title 1"/>
          <p:cNvSpPr>
            <a:spLocks noGrp="1"/>
          </p:cNvSpPr>
          <p:nvPr>
            <p:ph type="title"/>
          </p:nvPr>
        </p:nvSpPr>
        <p:spPr>
          <a:xfrm>
            <a:off x="269482" y="5233679"/>
            <a:ext cx="8414541" cy="1485740"/>
          </a:xfrm>
        </p:spPr>
        <p:txBody>
          <a:bodyPr/>
          <a:lstStyle/>
          <a:p>
            <a:pPr lvl="0">
              <a:spcAft>
                <a:spcPts val="600"/>
              </a:spcAft>
            </a:pPr>
            <a:r>
              <a:rPr lang="en-AU" sz="1000" dirty="0">
                <a:solidFill>
                  <a:srgbClr val="000000"/>
                </a:solidFill>
                <a:latin typeface="+mn-lt"/>
              </a:rPr>
              <a:t>Modified season arrangements</a:t>
            </a:r>
            <a:br>
              <a:rPr lang="en-AU" sz="1000" dirty="0">
                <a:solidFill>
                  <a:srgbClr val="000000"/>
                </a:solidFill>
                <a:latin typeface="+mn-lt"/>
              </a:rPr>
            </a:br>
            <a:r>
              <a:rPr lang="en-AU" sz="1000" dirty="0">
                <a:solidFill>
                  <a:srgbClr val="000000"/>
                </a:solidFill>
                <a:latin typeface="+mn-lt"/>
              </a:rPr>
              <a:t>1. Two (2) birds per day with an additional three (3) Wood Duck. No Blue-winged Shoveler, Pink-eared Duck or Hardhead duck (49 day season)</a:t>
            </a:r>
            <a:br>
              <a:rPr lang="en-AU" sz="1000" dirty="0">
                <a:solidFill>
                  <a:srgbClr val="000000"/>
                </a:solidFill>
                <a:latin typeface="+mn-lt"/>
              </a:rPr>
            </a:br>
            <a:r>
              <a:rPr lang="en-AU" sz="1000" dirty="0">
                <a:solidFill>
                  <a:srgbClr val="000000"/>
                </a:solidFill>
                <a:latin typeface="+mn-lt"/>
              </a:rPr>
              <a:t>2. Five (5) birds per day with an additional three (3) Wood Duck.  No more than 1 Blue-winged Shoveler (72 day season)</a:t>
            </a:r>
            <a:br>
              <a:rPr lang="en-AU" sz="1000" dirty="0">
                <a:solidFill>
                  <a:srgbClr val="000000"/>
                </a:solidFill>
                <a:latin typeface="+mn-lt"/>
              </a:rPr>
            </a:br>
            <a:r>
              <a:rPr lang="en-AU" sz="1000" dirty="0">
                <a:solidFill>
                  <a:srgbClr val="000000"/>
                </a:solidFill>
                <a:latin typeface="+mn-lt"/>
              </a:rPr>
              <a:t>3. Ten (10) birds per day which included a maximum of two Blue-winged Shoveler on opening day. Five (5) birds per day which includes a maximum of one Blue-winged Shoveler for remainder of season (80 day season)</a:t>
            </a:r>
            <a:br>
              <a:rPr lang="en-AU" sz="1000" dirty="0">
                <a:solidFill>
                  <a:srgbClr val="000000"/>
                </a:solidFill>
                <a:latin typeface="+mn-lt"/>
              </a:rPr>
            </a:br>
            <a:r>
              <a:rPr lang="en-AU" sz="1000" dirty="0">
                <a:solidFill>
                  <a:srgbClr val="000000"/>
                </a:solidFill>
                <a:latin typeface="+mn-lt"/>
              </a:rPr>
              <a:t>4. Eight (8) birds on opening day. Four (4) birds per day for remainder of the season. No Blue-winged Shoveler hunted in 2016 (87 day season)</a:t>
            </a:r>
            <a:br>
              <a:rPr lang="en-AU" sz="1000" dirty="0">
                <a:solidFill>
                  <a:srgbClr val="000000"/>
                </a:solidFill>
                <a:latin typeface="+mn-lt"/>
              </a:rPr>
            </a:br>
            <a:r>
              <a:rPr lang="en-AU" sz="1000" dirty="0">
                <a:solidFill>
                  <a:srgbClr val="000000"/>
                </a:solidFill>
                <a:latin typeface="+mn-lt"/>
              </a:rPr>
              <a:t>5. Ten (10) birds per day. No Blue-winged Shoveler hunted in 2017 (87 day season)</a:t>
            </a:r>
            <a:br>
              <a:rPr lang="en-AU" sz="1000" dirty="0">
                <a:solidFill>
                  <a:srgbClr val="000000"/>
                </a:solidFill>
                <a:latin typeface="+mn-lt"/>
              </a:rPr>
            </a:br>
            <a:r>
              <a:rPr lang="en-AU" sz="1000" dirty="0">
                <a:solidFill>
                  <a:srgbClr val="000000"/>
                </a:solidFill>
                <a:latin typeface="+mn-lt"/>
              </a:rPr>
              <a:t>6. </a:t>
            </a:r>
            <a:r>
              <a:rPr lang="en-AU" sz="1000" dirty="0">
                <a:solidFill>
                  <a:srgbClr val="000000"/>
                </a:solidFill>
              </a:rPr>
              <a:t>Ten (10) birds per day. No Blue-winged Shoveler hunted in 2018 (87 day season)</a:t>
            </a:r>
            <a:br>
              <a:rPr lang="en-AU" sz="1000" dirty="0">
                <a:solidFill>
                  <a:srgbClr val="000000"/>
                </a:solidFill>
              </a:rPr>
            </a:br>
            <a:r>
              <a:rPr lang="en-AU" sz="1000" dirty="0">
                <a:solidFill>
                  <a:srgbClr val="000000"/>
                </a:solidFill>
              </a:rPr>
              <a:t>7. Four (4) birds per day on opening weekend.  Five (5) birds per day for the remainder of the season.  No Blue-winged Shoveler hunted in 2019 (65 day season).  </a:t>
            </a:r>
            <a:endParaRPr lang="en-AU" sz="1000" dirty="0">
              <a:solidFill>
                <a:srgbClr val="000000"/>
              </a:solidFill>
              <a:latin typeface="+mn-lt"/>
            </a:endParaRPr>
          </a:p>
        </p:txBody>
      </p:sp>
      <p:sp>
        <p:nvSpPr>
          <p:cNvPr id="5" name="Slide Number Placeholder 4"/>
          <p:cNvSpPr>
            <a:spLocks noGrp="1"/>
          </p:cNvSpPr>
          <p:nvPr>
            <p:ph type="sldNum" sz="quarter" idx="12"/>
          </p:nvPr>
        </p:nvSpPr>
        <p:spPr>
          <a:xfrm>
            <a:off x="8646160" y="6483350"/>
            <a:ext cx="404191" cy="476250"/>
          </a:xfrm>
        </p:spPr>
        <p:txBody>
          <a:bodyPr/>
          <a:lstStyle/>
          <a:p>
            <a:fld id="{E1A6097A-715C-4A56-B015-1592610351D8}" type="slidenum">
              <a:rPr lang="en-AU" sz="1000" smtClean="0"/>
              <a:pPr/>
              <a:t>46</a:t>
            </a:fld>
            <a:endParaRPr lang="en-AU" sz="1000" dirty="0"/>
          </a:p>
        </p:txBody>
      </p:sp>
      <p:graphicFrame>
        <p:nvGraphicFramePr>
          <p:cNvPr id="3" name="Table 2">
            <a:extLst>
              <a:ext uri="{FF2B5EF4-FFF2-40B4-BE49-F238E27FC236}">
                <a16:creationId xmlns:a16="http://schemas.microsoft.com/office/drawing/2014/main" id="{5C918E37-A387-439D-8B8B-EE1C9B78C908}"/>
              </a:ext>
            </a:extLst>
          </p:cNvPr>
          <p:cNvGraphicFramePr>
            <a:graphicFrameLocks noGrp="1"/>
          </p:cNvGraphicFramePr>
          <p:nvPr>
            <p:extLst>
              <p:ext uri="{D42A27DB-BD31-4B8C-83A1-F6EECF244321}">
                <p14:modId xmlns:p14="http://schemas.microsoft.com/office/powerpoint/2010/main" val="3703479582"/>
              </p:ext>
            </p:extLst>
          </p:nvPr>
        </p:nvGraphicFramePr>
        <p:xfrm>
          <a:off x="139148" y="1022534"/>
          <a:ext cx="8835887" cy="3924747"/>
        </p:xfrm>
        <a:graphic>
          <a:graphicData uri="http://schemas.openxmlformats.org/drawingml/2006/table">
            <a:tbl>
              <a:tblPr firstRow="1" firstCol="1" bandRow="1"/>
              <a:tblGrid>
                <a:gridCol w="1355577">
                  <a:extLst>
                    <a:ext uri="{9D8B030D-6E8A-4147-A177-3AD203B41FA5}">
                      <a16:colId xmlns:a16="http://schemas.microsoft.com/office/drawing/2014/main" val="1796683422"/>
                    </a:ext>
                  </a:extLst>
                </a:gridCol>
                <a:gridCol w="605847">
                  <a:extLst>
                    <a:ext uri="{9D8B030D-6E8A-4147-A177-3AD203B41FA5}">
                      <a16:colId xmlns:a16="http://schemas.microsoft.com/office/drawing/2014/main" val="3137880551"/>
                    </a:ext>
                  </a:extLst>
                </a:gridCol>
                <a:gridCol w="605847">
                  <a:extLst>
                    <a:ext uri="{9D8B030D-6E8A-4147-A177-3AD203B41FA5}">
                      <a16:colId xmlns:a16="http://schemas.microsoft.com/office/drawing/2014/main" val="3373538726"/>
                    </a:ext>
                  </a:extLst>
                </a:gridCol>
                <a:gridCol w="650021">
                  <a:extLst>
                    <a:ext uri="{9D8B030D-6E8A-4147-A177-3AD203B41FA5}">
                      <a16:colId xmlns:a16="http://schemas.microsoft.com/office/drawing/2014/main" val="3173421280"/>
                    </a:ext>
                  </a:extLst>
                </a:gridCol>
                <a:gridCol w="668908">
                  <a:extLst>
                    <a:ext uri="{9D8B030D-6E8A-4147-A177-3AD203B41FA5}">
                      <a16:colId xmlns:a16="http://schemas.microsoft.com/office/drawing/2014/main" val="624927162"/>
                    </a:ext>
                  </a:extLst>
                </a:gridCol>
                <a:gridCol w="646043">
                  <a:extLst>
                    <a:ext uri="{9D8B030D-6E8A-4147-A177-3AD203B41FA5}">
                      <a16:colId xmlns:a16="http://schemas.microsoft.com/office/drawing/2014/main" val="3741877128"/>
                    </a:ext>
                  </a:extLst>
                </a:gridCol>
                <a:gridCol w="616226">
                  <a:extLst>
                    <a:ext uri="{9D8B030D-6E8A-4147-A177-3AD203B41FA5}">
                      <a16:colId xmlns:a16="http://schemas.microsoft.com/office/drawing/2014/main" val="201809361"/>
                    </a:ext>
                  </a:extLst>
                </a:gridCol>
                <a:gridCol w="596348">
                  <a:extLst>
                    <a:ext uri="{9D8B030D-6E8A-4147-A177-3AD203B41FA5}">
                      <a16:colId xmlns:a16="http://schemas.microsoft.com/office/drawing/2014/main" val="268751963"/>
                    </a:ext>
                  </a:extLst>
                </a:gridCol>
                <a:gridCol w="606287">
                  <a:extLst>
                    <a:ext uri="{9D8B030D-6E8A-4147-A177-3AD203B41FA5}">
                      <a16:colId xmlns:a16="http://schemas.microsoft.com/office/drawing/2014/main" val="383049912"/>
                    </a:ext>
                  </a:extLst>
                </a:gridCol>
                <a:gridCol w="616226">
                  <a:extLst>
                    <a:ext uri="{9D8B030D-6E8A-4147-A177-3AD203B41FA5}">
                      <a16:colId xmlns:a16="http://schemas.microsoft.com/office/drawing/2014/main" val="1963401249"/>
                    </a:ext>
                  </a:extLst>
                </a:gridCol>
                <a:gridCol w="646044">
                  <a:extLst>
                    <a:ext uri="{9D8B030D-6E8A-4147-A177-3AD203B41FA5}">
                      <a16:colId xmlns:a16="http://schemas.microsoft.com/office/drawing/2014/main" val="1646198140"/>
                    </a:ext>
                  </a:extLst>
                </a:gridCol>
                <a:gridCol w="596348">
                  <a:extLst>
                    <a:ext uri="{9D8B030D-6E8A-4147-A177-3AD203B41FA5}">
                      <a16:colId xmlns:a16="http://schemas.microsoft.com/office/drawing/2014/main" val="3503540791"/>
                    </a:ext>
                  </a:extLst>
                </a:gridCol>
                <a:gridCol w="626165">
                  <a:extLst>
                    <a:ext uri="{9D8B030D-6E8A-4147-A177-3AD203B41FA5}">
                      <a16:colId xmlns:a16="http://schemas.microsoft.com/office/drawing/2014/main" val="936260779"/>
                    </a:ext>
                  </a:extLst>
                </a:gridCol>
              </a:tblGrid>
              <a:tr h="562398">
                <a:tc>
                  <a:txBody>
                    <a:bodyPr/>
                    <a:lstStyle/>
                    <a:p>
                      <a:pPr>
                        <a:lnSpc>
                          <a:spcPct val="107000"/>
                        </a:lnSpc>
                        <a:spcAft>
                          <a:spcPts val="0"/>
                        </a:spcAft>
                      </a:pPr>
                      <a:r>
                        <a:rPr lang="en-AU" sz="11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Estimates</a:t>
                      </a:r>
                      <a:endParaRPr lang="en-AU"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5344" marR="6534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9050" cap="flat" cmpd="sng" algn="ctr">
                      <a:solidFill>
                        <a:srgbClr val="9CC2E5"/>
                      </a:solidFill>
                      <a:prstDash val="solid"/>
                      <a:round/>
                      <a:headEnd type="none" w="med" len="med"/>
                      <a:tailEnd type="none" w="med" len="med"/>
                    </a:lnB>
                  </a:tcPr>
                </a:tc>
                <a:tc>
                  <a:txBody>
                    <a:bodyPr/>
                    <a:lstStyle/>
                    <a:p>
                      <a:pPr>
                        <a:lnSpc>
                          <a:spcPct val="107000"/>
                        </a:lnSpc>
                        <a:spcAft>
                          <a:spcPts val="0"/>
                        </a:spcAft>
                      </a:pPr>
                      <a:r>
                        <a:rPr lang="en-AU" sz="11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2009</a:t>
                      </a:r>
                      <a:r>
                        <a:rPr lang="en-AU" sz="1100" b="1" baseline="30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a:t>
                      </a:r>
                      <a:endParaRPr lang="en-AU" sz="1100" baseline="30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5344" marR="6534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9050" cap="flat" cmpd="sng" algn="ctr">
                      <a:solidFill>
                        <a:srgbClr val="9CC2E5"/>
                      </a:solidFill>
                      <a:prstDash val="solid"/>
                      <a:round/>
                      <a:headEnd type="none" w="med" len="med"/>
                      <a:tailEnd type="none" w="med" len="med"/>
                    </a:lnB>
                  </a:tcPr>
                </a:tc>
                <a:tc>
                  <a:txBody>
                    <a:bodyPr/>
                    <a:lstStyle/>
                    <a:p>
                      <a:pPr>
                        <a:lnSpc>
                          <a:spcPct val="107000"/>
                        </a:lnSpc>
                        <a:spcAft>
                          <a:spcPts val="0"/>
                        </a:spcAft>
                      </a:pPr>
                      <a:r>
                        <a:rPr lang="en-AU" sz="11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2010</a:t>
                      </a:r>
                      <a:r>
                        <a:rPr lang="en-AU" sz="1100" b="1" baseline="30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a:t>
                      </a:r>
                      <a:endParaRPr lang="en-AU" sz="1100" baseline="30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5344" marR="6534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9050" cap="flat" cmpd="sng" algn="ctr">
                      <a:solidFill>
                        <a:srgbClr val="9CC2E5"/>
                      </a:solidFill>
                      <a:prstDash val="solid"/>
                      <a:round/>
                      <a:headEnd type="none" w="med" len="med"/>
                      <a:tailEnd type="none" w="med" len="med"/>
                    </a:lnB>
                  </a:tcPr>
                </a:tc>
                <a:tc>
                  <a:txBody>
                    <a:bodyPr/>
                    <a:lstStyle/>
                    <a:p>
                      <a:pPr>
                        <a:lnSpc>
                          <a:spcPct val="107000"/>
                        </a:lnSpc>
                        <a:spcAft>
                          <a:spcPts val="0"/>
                        </a:spcAft>
                      </a:pPr>
                      <a:r>
                        <a:rPr lang="en-AU" sz="11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2011</a:t>
                      </a:r>
                      <a:endParaRPr lang="en-AU"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5344" marR="6534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9050" cap="flat" cmpd="sng" algn="ctr">
                      <a:solidFill>
                        <a:srgbClr val="9CC2E5"/>
                      </a:solidFill>
                      <a:prstDash val="solid"/>
                      <a:round/>
                      <a:headEnd type="none" w="med" len="med"/>
                      <a:tailEnd type="none" w="med" len="med"/>
                    </a:lnB>
                  </a:tcPr>
                </a:tc>
                <a:tc>
                  <a:txBody>
                    <a:bodyPr/>
                    <a:lstStyle/>
                    <a:p>
                      <a:pPr>
                        <a:lnSpc>
                          <a:spcPct val="107000"/>
                        </a:lnSpc>
                        <a:spcAft>
                          <a:spcPts val="0"/>
                        </a:spcAft>
                      </a:pPr>
                      <a:r>
                        <a:rPr lang="en-AU" sz="11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2012</a:t>
                      </a:r>
                      <a:endParaRPr lang="en-AU"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5344" marR="6534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9050" cap="flat" cmpd="sng" algn="ctr">
                      <a:solidFill>
                        <a:srgbClr val="9CC2E5"/>
                      </a:solidFill>
                      <a:prstDash val="solid"/>
                      <a:round/>
                      <a:headEnd type="none" w="med" len="med"/>
                      <a:tailEnd type="none" w="med" len="med"/>
                    </a:lnB>
                  </a:tcPr>
                </a:tc>
                <a:tc>
                  <a:txBody>
                    <a:bodyPr/>
                    <a:lstStyle/>
                    <a:p>
                      <a:pPr>
                        <a:lnSpc>
                          <a:spcPct val="107000"/>
                        </a:lnSpc>
                        <a:spcAft>
                          <a:spcPts val="0"/>
                        </a:spcAft>
                      </a:pPr>
                      <a:r>
                        <a:rPr lang="en-AU" sz="11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2013</a:t>
                      </a:r>
                      <a:endParaRPr lang="en-AU"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5344" marR="6534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9050" cap="flat" cmpd="sng" algn="ctr">
                      <a:solidFill>
                        <a:srgbClr val="9CC2E5"/>
                      </a:solidFill>
                      <a:prstDash val="solid"/>
                      <a:round/>
                      <a:headEnd type="none" w="med" len="med"/>
                      <a:tailEnd type="none" w="med" len="med"/>
                    </a:lnB>
                  </a:tcPr>
                </a:tc>
                <a:tc>
                  <a:txBody>
                    <a:bodyPr/>
                    <a:lstStyle/>
                    <a:p>
                      <a:pPr>
                        <a:lnSpc>
                          <a:spcPct val="107000"/>
                        </a:lnSpc>
                        <a:spcAft>
                          <a:spcPts val="0"/>
                        </a:spcAft>
                      </a:pPr>
                      <a:r>
                        <a:rPr lang="en-AU" sz="11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2014</a:t>
                      </a:r>
                      <a:endParaRPr lang="en-AU"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5344" marR="6534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9050" cap="flat" cmpd="sng" algn="ctr">
                      <a:solidFill>
                        <a:srgbClr val="9CC2E5"/>
                      </a:solidFill>
                      <a:prstDash val="solid"/>
                      <a:round/>
                      <a:headEnd type="none" w="med" len="med"/>
                      <a:tailEnd type="none" w="med" len="med"/>
                    </a:lnB>
                  </a:tcPr>
                </a:tc>
                <a:tc>
                  <a:txBody>
                    <a:bodyPr/>
                    <a:lstStyle/>
                    <a:p>
                      <a:pPr>
                        <a:lnSpc>
                          <a:spcPct val="107000"/>
                        </a:lnSpc>
                        <a:spcAft>
                          <a:spcPts val="0"/>
                        </a:spcAft>
                      </a:pPr>
                      <a:r>
                        <a:rPr lang="en-AU" sz="11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2015</a:t>
                      </a:r>
                      <a:r>
                        <a:rPr lang="en-AU" sz="1100" b="1" baseline="30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a:t>
                      </a:r>
                      <a:endParaRPr lang="en-AU" sz="1100" baseline="30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5344" marR="6534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9050" cap="flat" cmpd="sng" algn="ctr">
                      <a:solidFill>
                        <a:srgbClr val="9CC2E5"/>
                      </a:solidFill>
                      <a:prstDash val="solid"/>
                      <a:round/>
                      <a:headEnd type="none" w="med" len="med"/>
                      <a:tailEnd type="none" w="med" len="med"/>
                    </a:lnB>
                  </a:tcPr>
                </a:tc>
                <a:tc>
                  <a:txBody>
                    <a:bodyPr/>
                    <a:lstStyle/>
                    <a:p>
                      <a:pPr>
                        <a:lnSpc>
                          <a:spcPct val="107000"/>
                        </a:lnSpc>
                        <a:spcAft>
                          <a:spcPts val="0"/>
                        </a:spcAft>
                      </a:pPr>
                      <a:r>
                        <a:rPr lang="en-AU" sz="11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2016</a:t>
                      </a:r>
                      <a:r>
                        <a:rPr lang="en-AU" sz="1100" b="1" baseline="30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4</a:t>
                      </a:r>
                      <a:endParaRPr lang="en-AU" sz="1100" baseline="30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5344" marR="6534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9050" cap="flat" cmpd="sng" algn="ctr">
                      <a:solidFill>
                        <a:srgbClr val="9CC2E5"/>
                      </a:solidFill>
                      <a:prstDash val="solid"/>
                      <a:round/>
                      <a:headEnd type="none" w="med" len="med"/>
                      <a:tailEnd type="none" w="med" len="med"/>
                    </a:lnB>
                  </a:tcPr>
                </a:tc>
                <a:tc>
                  <a:txBody>
                    <a:bodyPr/>
                    <a:lstStyle/>
                    <a:p>
                      <a:pPr>
                        <a:lnSpc>
                          <a:spcPct val="107000"/>
                        </a:lnSpc>
                        <a:spcAft>
                          <a:spcPts val="0"/>
                        </a:spcAft>
                      </a:pPr>
                      <a:r>
                        <a:rPr lang="en-AU" sz="11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2017</a:t>
                      </a:r>
                      <a:r>
                        <a:rPr lang="en-AU" sz="1100" b="1" baseline="30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5</a:t>
                      </a:r>
                      <a:endParaRPr lang="en-AU" sz="1100" baseline="30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5344" marR="6534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9050" cap="flat" cmpd="sng" algn="ctr">
                      <a:solidFill>
                        <a:srgbClr val="9CC2E5"/>
                      </a:solidFill>
                      <a:prstDash val="solid"/>
                      <a:round/>
                      <a:headEnd type="none" w="med" len="med"/>
                      <a:tailEnd type="none" w="med" len="med"/>
                    </a:lnB>
                  </a:tcPr>
                </a:tc>
                <a:tc>
                  <a:txBody>
                    <a:bodyPr/>
                    <a:lstStyle/>
                    <a:p>
                      <a:pPr>
                        <a:lnSpc>
                          <a:spcPct val="107000"/>
                        </a:lnSpc>
                        <a:spcAft>
                          <a:spcPts val="0"/>
                        </a:spcAft>
                      </a:pPr>
                      <a:r>
                        <a:rPr lang="en-AU" sz="11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2018</a:t>
                      </a:r>
                      <a:r>
                        <a:rPr lang="en-AU" sz="1100" b="1" baseline="30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6</a:t>
                      </a:r>
                      <a:endParaRPr lang="en-AU" sz="1100" baseline="30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5344" marR="6534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9050" cap="flat" cmpd="sng" algn="ctr">
                      <a:solidFill>
                        <a:srgbClr val="9CC2E5"/>
                      </a:solidFill>
                      <a:prstDash val="solid"/>
                      <a:round/>
                      <a:headEnd type="none" w="med" len="med"/>
                      <a:tailEnd type="none" w="med" len="med"/>
                    </a:lnB>
                  </a:tcPr>
                </a:tc>
                <a:tc>
                  <a:txBody>
                    <a:bodyPr/>
                    <a:lstStyle/>
                    <a:p>
                      <a:pPr>
                        <a:lnSpc>
                          <a:spcPct val="107000"/>
                        </a:lnSpc>
                        <a:spcAft>
                          <a:spcPts val="0"/>
                        </a:spcAft>
                      </a:pPr>
                      <a:r>
                        <a:rPr lang="en-AU" sz="1100" b="1"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2019</a:t>
                      </a:r>
                      <a:r>
                        <a:rPr lang="en-AU" sz="1100" b="1" kern="1200" baseline="30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7</a:t>
                      </a:r>
                    </a:p>
                  </a:txBody>
                  <a:tcPr marL="65344" marR="6534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9050" cap="flat" cmpd="sng" algn="ctr">
                      <a:solidFill>
                        <a:srgbClr val="9CC2E5"/>
                      </a:solidFill>
                      <a:prstDash val="solid"/>
                      <a:round/>
                      <a:headEnd type="none" w="med" len="med"/>
                      <a:tailEnd type="none" w="med" len="med"/>
                    </a:lnB>
                  </a:tcPr>
                </a:tc>
                <a:tc>
                  <a:txBody>
                    <a:bodyPr/>
                    <a:lstStyle/>
                    <a:p>
                      <a:pPr>
                        <a:lnSpc>
                          <a:spcPct val="107000"/>
                        </a:lnSpc>
                        <a:spcAft>
                          <a:spcPts val="0"/>
                        </a:spcAft>
                      </a:pPr>
                      <a:r>
                        <a:rPr lang="en-AU" sz="11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Average 2009-19</a:t>
                      </a:r>
                      <a:endParaRPr lang="en-AU"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5344" marR="6534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9050" cap="flat" cmpd="sng" algn="ctr">
                      <a:solidFill>
                        <a:srgbClr val="9CC2E5"/>
                      </a:solidFill>
                      <a:prstDash val="solid"/>
                      <a:round/>
                      <a:headEnd type="none" w="med" len="med"/>
                      <a:tailEnd type="none" w="med" len="med"/>
                    </a:lnB>
                  </a:tcPr>
                </a:tc>
                <a:extLst>
                  <a:ext uri="{0D108BD9-81ED-4DB2-BD59-A6C34878D82A}">
                    <a16:rowId xmlns:a16="http://schemas.microsoft.com/office/drawing/2014/main" val="1794642304"/>
                  </a:ext>
                </a:extLst>
              </a:tr>
              <a:tr h="389747">
                <a:tc>
                  <a:txBody>
                    <a:bodyPr/>
                    <a:lstStyle/>
                    <a:p>
                      <a:pPr>
                        <a:lnSpc>
                          <a:spcPct val="107000"/>
                        </a:lnSpc>
                        <a:spcAft>
                          <a:spcPts val="0"/>
                        </a:spcAft>
                      </a:pPr>
                      <a:r>
                        <a:rPr lang="en-AU" sz="11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Licensed hunters</a:t>
                      </a:r>
                    </a:p>
                    <a:p>
                      <a:pPr>
                        <a:lnSpc>
                          <a:spcPct val="107000"/>
                        </a:lnSpc>
                        <a:spcAft>
                          <a:spcPts val="0"/>
                        </a:spcAft>
                      </a:pPr>
                      <a:endParaRPr lang="en-AU"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5344" marR="6534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905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nSpc>
                          <a:spcPct val="107000"/>
                        </a:lnSpc>
                        <a:spcAft>
                          <a:spcPts val="0"/>
                        </a:spcAft>
                      </a:pPr>
                      <a:r>
                        <a:rPr lang="en-AU"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18,348</a:t>
                      </a:r>
                    </a:p>
                  </a:txBody>
                  <a:tcPr marL="65344" marR="6534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905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nSpc>
                          <a:spcPct val="107000"/>
                        </a:lnSpc>
                        <a:spcAft>
                          <a:spcPts val="0"/>
                        </a:spcAft>
                      </a:pPr>
                      <a:r>
                        <a:rPr lang="en-AU"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21,861</a:t>
                      </a:r>
                    </a:p>
                  </a:txBody>
                  <a:tcPr marL="65344" marR="6534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905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nSpc>
                          <a:spcPct val="107000"/>
                        </a:lnSpc>
                        <a:spcAft>
                          <a:spcPts val="0"/>
                        </a:spcAft>
                      </a:pPr>
                      <a:r>
                        <a:rPr lang="en-AU"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23,716</a:t>
                      </a:r>
                    </a:p>
                  </a:txBody>
                  <a:tcPr marL="65344" marR="6534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905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nSpc>
                          <a:spcPct val="107000"/>
                        </a:lnSpc>
                        <a:spcAft>
                          <a:spcPts val="0"/>
                        </a:spcAft>
                      </a:pPr>
                      <a:r>
                        <a:rPr lang="en-AU"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24,533</a:t>
                      </a:r>
                    </a:p>
                  </a:txBody>
                  <a:tcPr marL="65344" marR="6534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905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nSpc>
                          <a:spcPct val="107000"/>
                        </a:lnSpc>
                        <a:spcAft>
                          <a:spcPts val="0"/>
                        </a:spcAft>
                      </a:pPr>
                      <a:r>
                        <a:rPr lang="en-AU"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24,036</a:t>
                      </a:r>
                    </a:p>
                  </a:txBody>
                  <a:tcPr marL="65344" marR="6534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905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nSpc>
                          <a:spcPct val="107000"/>
                        </a:lnSpc>
                        <a:spcAft>
                          <a:spcPts val="0"/>
                        </a:spcAft>
                      </a:pPr>
                      <a:r>
                        <a:rPr lang="en-AU"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26,261</a:t>
                      </a:r>
                    </a:p>
                  </a:txBody>
                  <a:tcPr marL="65344" marR="6534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905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nSpc>
                          <a:spcPct val="107000"/>
                        </a:lnSpc>
                        <a:spcAft>
                          <a:spcPts val="0"/>
                        </a:spcAft>
                      </a:pPr>
                      <a:r>
                        <a:rPr lang="en-AU"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25,837</a:t>
                      </a:r>
                    </a:p>
                  </a:txBody>
                  <a:tcPr marL="65344" marR="6534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905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nSpc>
                          <a:spcPct val="107000"/>
                        </a:lnSpc>
                        <a:spcAft>
                          <a:spcPts val="0"/>
                        </a:spcAft>
                      </a:pPr>
                      <a:r>
                        <a:rPr lang="en-AU"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25,681</a:t>
                      </a:r>
                    </a:p>
                  </a:txBody>
                  <a:tcPr marL="65344" marR="6534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905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nSpc>
                          <a:spcPct val="107000"/>
                        </a:lnSpc>
                        <a:spcAft>
                          <a:spcPts val="0"/>
                        </a:spcAft>
                      </a:pPr>
                      <a:r>
                        <a:rPr lang="en-AU"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26,324</a:t>
                      </a:r>
                    </a:p>
                  </a:txBody>
                  <a:tcPr marL="65344" marR="6534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905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nSpc>
                          <a:spcPct val="107000"/>
                        </a:lnSpc>
                        <a:spcAft>
                          <a:spcPts val="0"/>
                        </a:spcAft>
                      </a:pPr>
                      <a:r>
                        <a:rPr lang="en-AU"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25,799</a:t>
                      </a:r>
                    </a:p>
                  </a:txBody>
                  <a:tcPr marL="65344" marR="6534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905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nSpc>
                          <a:spcPct val="107000"/>
                        </a:lnSpc>
                        <a:spcAft>
                          <a:spcPts val="0"/>
                        </a:spcAft>
                      </a:pPr>
                      <a:r>
                        <a:rPr lang="en-AU"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24,925</a:t>
                      </a:r>
                    </a:p>
                  </a:txBody>
                  <a:tcPr marL="65344" marR="6534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905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nSpc>
                          <a:spcPct val="107000"/>
                        </a:lnSpc>
                        <a:spcAft>
                          <a:spcPts val="0"/>
                        </a:spcAft>
                      </a:pPr>
                      <a:r>
                        <a:rPr lang="en-AU"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24,301</a:t>
                      </a:r>
                    </a:p>
                  </a:txBody>
                  <a:tcPr marL="65344" marR="6534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905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extLst>
                  <a:ext uri="{0D108BD9-81ED-4DB2-BD59-A6C34878D82A}">
                    <a16:rowId xmlns:a16="http://schemas.microsoft.com/office/drawing/2014/main" val="1614019847"/>
                  </a:ext>
                </a:extLst>
              </a:tr>
              <a:tr h="481854">
                <a:tc>
                  <a:txBody>
                    <a:bodyPr/>
                    <a:lstStyle/>
                    <a:p>
                      <a:pPr>
                        <a:lnSpc>
                          <a:spcPct val="107000"/>
                        </a:lnSpc>
                        <a:spcAft>
                          <a:spcPts val="0"/>
                        </a:spcAft>
                      </a:pPr>
                      <a:r>
                        <a:rPr lang="en-AU" sz="11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Total # hunter days</a:t>
                      </a:r>
                      <a:endParaRPr lang="en-AU"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5344" marR="6534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nSpc>
                          <a:spcPct val="107000"/>
                        </a:lnSpc>
                        <a:spcAft>
                          <a:spcPts val="0"/>
                        </a:spcAft>
                      </a:pPr>
                      <a:r>
                        <a:rPr lang="en-AU"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76,659</a:t>
                      </a:r>
                    </a:p>
                  </a:txBody>
                  <a:tcPr marL="65344" marR="6534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nSpc>
                          <a:spcPct val="107000"/>
                        </a:lnSpc>
                        <a:spcAft>
                          <a:spcPts val="0"/>
                        </a:spcAft>
                      </a:pPr>
                      <a:r>
                        <a:rPr lang="en-AU"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85,801</a:t>
                      </a:r>
                    </a:p>
                  </a:txBody>
                  <a:tcPr marL="65344" marR="6534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nSpc>
                          <a:spcPct val="107000"/>
                        </a:lnSpc>
                        <a:spcAft>
                          <a:spcPts val="0"/>
                        </a:spcAft>
                      </a:pPr>
                      <a:r>
                        <a:rPr lang="en-AU"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103,450</a:t>
                      </a:r>
                    </a:p>
                  </a:txBody>
                  <a:tcPr marL="65344" marR="6534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nSpc>
                          <a:spcPct val="107000"/>
                        </a:lnSpc>
                        <a:spcAft>
                          <a:spcPts val="0"/>
                        </a:spcAft>
                      </a:pPr>
                      <a:r>
                        <a:rPr lang="en-AU"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109,718</a:t>
                      </a:r>
                    </a:p>
                  </a:txBody>
                  <a:tcPr marL="65344" marR="6534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nSpc>
                          <a:spcPct val="107000"/>
                        </a:lnSpc>
                        <a:spcAft>
                          <a:spcPts val="0"/>
                        </a:spcAft>
                      </a:pPr>
                      <a:r>
                        <a:rPr lang="en-AU"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91,748</a:t>
                      </a:r>
                    </a:p>
                  </a:txBody>
                  <a:tcPr marL="65344" marR="6534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nSpc>
                          <a:spcPct val="107000"/>
                        </a:lnSpc>
                        <a:spcAft>
                          <a:spcPts val="0"/>
                        </a:spcAft>
                      </a:pPr>
                      <a:r>
                        <a:rPr lang="en-AU"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118,800</a:t>
                      </a:r>
                    </a:p>
                  </a:txBody>
                  <a:tcPr marL="65344" marR="6534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nSpc>
                          <a:spcPct val="107000"/>
                        </a:lnSpc>
                        <a:spcAft>
                          <a:spcPts val="0"/>
                        </a:spcAft>
                      </a:pPr>
                      <a:r>
                        <a:rPr lang="en-AU"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91,264</a:t>
                      </a:r>
                    </a:p>
                  </a:txBody>
                  <a:tcPr marL="65344" marR="6534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nSpc>
                          <a:spcPct val="107000"/>
                        </a:lnSpc>
                        <a:spcAft>
                          <a:spcPts val="0"/>
                        </a:spcAft>
                      </a:pPr>
                      <a:r>
                        <a:rPr lang="en-AU"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100,749</a:t>
                      </a:r>
                    </a:p>
                  </a:txBody>
                  <a:tcPr marL="65344" marR="6534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nSpc>
                          <a:spcPct val="107000"/>
                        </a:lnSpc>
                        <a:spcAft>
                          <a:spcPts val="0"/>
                        </a:spcAft>
                      </a:pPr>
                      <a:r>
                        <a:rPr lang="en-AU"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96,508</a:t>
                      </a:r>
                    </a:p>
                  </a:txBody>
                  <a:tcPr marL="65344" marR="6534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nSpc>
                          <a:spcPct val="107000"/>
                        </a:lnSpc>
                        <a:spcAft>
                          <a:spcPts val="0"/>
                        </a:spcAft>
                      </a:pPr>
                      <a:r>
                        <a:rPr lang="en-AU"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91,570</a:t>
                      </a:r>
                    </a:p>
                  </a:txBody>
                  <a:tcPr marL="65344" marR="6534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nSpc>
                          <a:spcPct val="107000"/>
                        </a:lnSpc>
                        <a:spcAft>
                          <a:spcPts val="0"/>
                        </a:spcAft>
                      </a:pPr>
                      <a:r>
                        <a:rPr lang="en-AU"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81,023</a:t>
                      </a:r>
                    </a:p>
                  </a:txBody>
                  <a:tcPr marL="65344" marR="6534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nSpc>
                          <a:spcPct val="107000"/>
                        </a:lnSpc>
                        <a:spcAft>
                          <a:spcPts val="0"/>
                        </a:spcAft>
                      </a:pPr>
                      <a:r>
                        <a:rPr lang="en-AU"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95,151</a:t>
                      </a:r>
                    </a:p>
                  </a:txBody>
                  <a:tcPr marL="65344" marR="6534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extLst>
                  <a:ext uri="{0D108BD9-81ED-4DB2-BD59-A6C34878D82A}">
                    <a16:rowId xmlns:a16="http://schemas.microsoft.com/office/drawing/2014/main" val="3164493356"/>
                  </a:ext>
                </a:extLst>
              </a:tr>
              <a:tr h="376556">
                <a:tc>
                  <a:txBody>
                    <a:bodyPr/>
                    <a:lstStyle/>
                    <a:p>
                      <a:pPr>
                        <a:lnSpc>
                          <a:spcPct val="107000"/>
                        </a:lnSpc>
                        <a:spcAft>
                          <a:spcPts val="0"/>
                        </a:spcAft>
                      </a:pPr>
                      <a:r>
                        <a:rPr lang="en-AU" sz="11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Total harvest</a:t>
                      </a:r>
                      <a:endParaRPr lang="en-AU"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5344" marR="6534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nSpc>
                          <a:spcPct val="107000"/>
                        </a:lnSpc>
                        <a:spcAft>
                          <a:spcPts val="0"/>
                        </a:spcAft>
                      </a:pPr>
                      <a:r>
                        <a:rPr lang="en-AU"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222,302</a:t>
                      </a:r>
                    </a:p>
                  </a:txBody>
                  <a:tcPr marL="65344" marR="6534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nSpc>
                          <a:spcPct val="107000"/>
                        </a:lnSpc>
                        <a:spcAft>
                          <a:spcPts val="0"/>
                        </a:spcAft>
                      </a:pPr>
                      <a:r>
                        <a:rPr lang="en-AU"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270,574</a:t>
                      </a:r>
                    </a:p>
                  </a:txBody>
                  <a:tcPr marL="65344" marR="6534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nSpc>
                          <a:spcPct val="107000"/>
                        </a:lnSpc>
                        <a:spcAft>
                          <a:spcPts val="0"/>
                        </a:spcAft>
                      </a:pPr>
                      <a:r>
                        <a:rPr lang="en-AU"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600,739</a:t>
                      </a:r>
                    </a:p>
                  </a:txBody>
                  <a:tcPr marL="65344" marR="6534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nSpc>
                          <a:spcPct val="107000"/>
                        </a:lnSpc>
                        <a:spcAft>
                          <a:spcPts val="0"/>
                        </a:spcAft>
                      </a:pPr>
                      <a:r>
                        <a:rPr lang="en-AU"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508,256</a:t>
                      </a:r>
                    </a:p>
                  </a:txBody>
                  <a:tcPr marL="65344" marR="6534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nSpc>
                          <a:spcPct val="107000"/>
                        </a:lnSpc>
                        <a:spcAft>
                          <a:spcPts val="0"/>
                        </a:spcAft>
                      </a:pPr>
                      <a:r>
                        <a:rPr lang="en-AU"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422,294</a:t>
                      </a:r>
                    </a:p>
                  </a:txBody>
                  <a:tcPr marL="65344" marR="6534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nSpc>
                          <a:spcPct val="107000"/>
                        </a:lnSpc>
                        <a:spcAft>
                          <a:spcPts val="0"/>
                        </a:spcAft>
                      </a:pPr>
                      <a:r>
                        <a:rPr lang="en-AU"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449,032</a:t>
                      </a:r>
                    </a:p>
                  </a:txBody>
                  <a:tcPr marL="65344" marR="6534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nSpc>
                          <a:spcPct val="107000"/>
                        </a:lnSpc>
                        <a:spcAft>
                          <a:spcPts val="0"/>
                        </a:spcAft>
                      </a:pPr>
                      <a:r>
                        <a:rPr lang="en-AU"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286,729</a:t>
                      </a:r>
                    </a:p>
                  </a:txBody>
                  <a:tcPr marL="65344" marR="6534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nSpc>
                          <a:spcPct val="107000"/>
                        </a:lnSpc>
                        <a:spcAft>
                          <a:spcPts val="0"/>
                        </a:spcAft>
                      </a:pPr>
                      <a:r>
                        <a:rPr lang="en-AU"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271,576</a:t>
                      </a:r>
                    </a:p>
                  </a:txBody>
                  <a:tcPr marL="65344" marR="6534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nSpc>
                          <a:spcPct val="107000"/>
                        </a:lnSpc>
                        <a:spcAft>
                          <a:spcPts val="0"/>
                        </a:spcAft>
                      </a:pPr>
                      <a:r>
                        <a:rPr lang="en-AU"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438,353</a:t>
                      </a:r>
                    </a:p>
                  </a:txBody>
                  <a:tcPr marL="65344" marR="6534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nSpc>
                          <a:spcPct val="107000"/>
                        </a:lnSpc>
                        <a:spcAft>
                          <a:spcPts val="0"/>
                        </a:spcAft>
                      </a:pPr>
                      <a:r>
                        <a:rPr lang="en-AU"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396,965</a:t>
                      </a:r>
                    </a:p>
                  </a:txBody>
                  <a:tcPr marL="65344" marR="6534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nSpc>
                          <a:spcPct val="107000"/>
                        </a:lnSpc>
                        <a:spcAft>
                          <a:spcPts val="0"/>
                        </a:spcAft>
                      </a:pPr>
                      <a:r>
                        <a:rPr lang="en-AU"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238,666</a:t>
                      </a:r>
                    </a:p>
                  </a:txBody>
                  <a:tcPr marL="65344" marR="6534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nSpc>
                          <a:spcPct val="107000"/>
                        </a:lnSpc>
                        <a:spcAft>
                          <a:spcPts val="0"/>
                        </a:spcAft>
                      </a:pPr>
                      <a:r>
                        <a:rPr lang="en-AU"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373,229</a:t>
                      </a:r>
                    </a:p>
                  </a:txBody>
                  <a:tcPr marL="65344" marR="6534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extLst>
                  <a:ext uri="{0D108BD9-81ED-4DB2-BD59-A6C34878D82A}">
                    <a16:rowId xmlns:a16="http://schemas.microsoft.com/office/drawing/2014/main" val="576548566"/>
                  </a:ext>
                </a:extLst>
              </a:tr>
              <a:tr h="461585">
                <a:tc>
                  <a:txBody>
                    <a:bodyPr/>
                    <a:lstStyle/>
                    <a:p>
                      <a:pPr>
                        <a:lnSpc>
                          <a:spcPct val="107000"/>
                        </a:lnSpc>
                        <a:spcAft>
                          <a:spcPts val="0"/>
                        </a:spcAft>
                      </a:pPr>
                      <a:r>
                        <a:rPr lang="en-AU" sz="11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Average # days hunted in the season</a:t>
                      </a:r>
                      <a:endParaRPr lang="en-AU"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5344" marR="6534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nSpc>
                          <a:spcPct val="107000"/>
                        </a:lnSpc>
                        <a:spcAft>
                          <a:spcPts val="0"/>
                        </a:spcAft>
                      </a:pPr>
                      <a:r>
                        <a:rPr lang="en-AU"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4.0</a:t>
                      </a:r>
                    </a:p>
                  </a:txBody>
                  <a:tcPr marL="65344" marR="6534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nSpc>
                          <a:spcPct val="107000"/>
                        </a:lnSpc>
                        <a:spcAft>
                          <a:spcPts val="0"/>
                        </a:spcAft>
                      </a:pPr>
                      <a:r>
                        <a:rPr lang="en-AU"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4.0</a:t>
                      </a:r>
                    </a:p>
                  </a:txBody>
                  <a:tcPr marL="65344" marR="6534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nSpc>
                          <a:spcPct val="107000"/>
                        </a:lnSpc>
                        <a:spcAft>
                          <a:spcPts val="0"/>
                        </a:spcAft>
                      </a:pPr>
                      <a:r>
                        <a:rPr lang="en-AU"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4.5</a:t>
                      </a:r>
                    </a:p>
                  </a:txBody>
                  <a:tcPr marL="65344" marR="6534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nSpc>
                          <a:spcPct val="107000"/>
                        </a:lnSpc>
                        <a:spcAft>
                          <a:spcPts val="0"/>
                        </a:spcAft>
                      </a:pPr>
                      <a:r>
                        <a:rPr lang="en-AU"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4.6</a:t>
                      </a:r>
                    </a:p>
                  </a:txBody>
                  <a:tcPr marL="65344" marR="6534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nSpc>
                          <a:spcPct val="107000"/>
                        </a:lnSpc>
                        <a:spcAft>
                          <a:spcPts val="0"/>
                        </a:spcAft>
                      </a:pPr>
                      <a:r>
                        <a:rPr lang="en-AU"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3.7</a:t>
                      </a:r>
                    </a:p>
                  </a:txBody>
                  <a:tcPr marL="65344" marR="6534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nSpc>
                          <a:spcPct val="107000"/>
                        </a:lnSpc>
                        <a:spcAft>
                          <a:spcPts val="0"/>
                        </a:spcAft>
                      </a:pPr>
                      <a:r>
                        <a:rPr lang="en-AU"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4.6</a:t>
                      </a:r>
                    </a:p>
                  </a:txBody>
                  <a:tcPr marL="65344" marR="6534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nSpc>
                          <a:spcPct val="107000"/>
                        </a:lnSpc>
                        <a:spcAft>
                          <a:spcPts val="0"/>
                        </a:spcAft>
                      </a:pPr>
                      <a:r>
                        <a:rPr lang="en-AU"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3.6</a:t>
                      </a:r>
                    </a:p>
                  </a:txBody>
                  <a:tcPr marL="65344" marR="6534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nSpc>
                          <a:spcPct val="107000"/>
                        </a:lnSpc>
                        <a:spcAft>
                          <a:spcPts val="0"/>
                        </a:spcAft>
                      </a:pPr>
                      <a:r>
                        <a:rPr lang="en-AU"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3.9</a:t>
                      </a:r>
                    </a:p>
                  </a:txBody>
                  <a:tcPr marL="65344" marR="6534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nSpc>
                          <a:spcPct val="107000"/>
                        </a:lnSpc>
                        <a:spcAft>
                          <a:spcPts val="0"/>
                        </a:spcAft>
                      </a:pPr>
                      <a:r>
                        <a:rPr lang="en-AU"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3.8</a:t>
                      </a:r>
                    </a:p>
                  </a:txBody>
                  <a:tcPr marL="65344" marR="6534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nSpc>
                          <a:spcPct val="107000"/>
                        </a:lnSpc>
                        <a:spcAft>
                          <a:spcPts val="0"/>
                        </a:spcAft>
                      </a:pPr>
                      <a:r>
                        <a:rPr lang="en-AU"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3.6</a:t>
                      </a:r>
                    </a:p>
                  </a:txBody>
                  <a:tcPr marL="65344" marR="6534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nSpc>
                          <a:spcPct val="107000"/>
                        </a:lnSpc>
                        <a:spcAft>
                          <a:spcPts val="0"/>
                        </a:spcAft>
                      </a:pPr>
                      <a:r>
                        <a:rPr lang="en-AU"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3.3</a:t>
                      </a:r>
                    </a:p>
                  </a:txBody>
                  <a:tcPr marL="65344" marR="6534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nSpc>
                          <a:spcPct val="107000"/>
                        </a:lnSpc>
                        <a:spcAft>
                          <a:spcPts val="0"/>
                        </a:spcAft>
                      </a:pPr>
                      <a:r>
                        <a:rPr lang="en-AU"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3.97</a:t>
                      </a:r>
                    </a:p>
                  </a:txBody>
                  <a:tcPr marL="65344" marR="6534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extLst>
                  <a:ext uri="{0D108BD9-81ED-4DB2-BD59-A6C34878D82A}">
                    <a16:rowId xmlns:a16="http://schemas.microsoft.com/office/drawing/2014/main" val="505750116"/>
                  </a:ext>
                </a:extLst>
              </a:tr>
              <a:tr h="561107">
                <a:tc>
                  <a:txBody>
                    <a:bodyPr/>
                    <a:lstStyle/>
                    <a:p>
                      <a:pPr>
                        <a:lnSpc>
                          <a:spcPct val="107000"/>
                        </a:lnSpc>
                        <a:spcAft>
                          <a:spcPts val="0"/>
                        </a:spcAft>
                      </a:pPr>
                      <a:r>
                        <a:rPr lang="en-AU" sz="11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Seasonal harvest  per licence holder</a:t>
                      </a:r>
                    </a:p>
                    <a:p>
                      <a:pPr>
                        <a:lnSpc>
                          <a:spcPct val="107000"/>
                        </a:lnSpc>
                        <a:spcAft>
                          <a:spcPts val="0"/>
                        </a:spcAft>
                      </a:pPr>
                      <a:endParaRPr lang="en-AU"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5344" marR="6534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nSpc>
                          <a:spcPct val="107000"/>
                        </a:lnSpc>
                        <a:spcAft>
                          <a:spcPts val="0"/>
                        </a:spcAft>
                      </a:pPr>
                      <a:r>
                        <a:rPr lang="en-AU"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11.1</a:t>
                      </a:r>
                    </a:p>
                  </a:txBody>
                  <a:tcPr marL="65344" marR="6534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nSpc>
                          <a:spcPct val="107000"/>
                        </a:lnSpc>
                        <a:spcAft>
                          <a:spcPts val="0"/>
                        </a:spcAft>
                      </a:pPr>
                      <a:r>
                        <a:rPr lang="en-AU"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12.5</a:t>
                      </a:r>
                    </a:p>
                  </a:txBody>
                  <a:tcPr marL="65344" marR="6534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nSpc>
                          <a:spcPct val="107000"/>
                        </a:lnSpc>
                        <a:spcAft>
                          <a:spcPts val="0"/>
                        </a:spcAft>
                      </a:pPr>
                      <a:r>
                        <a:rPr lang="en-AU"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26.0</a:t>
                      </a:r>
                    </a:p>
                  </a:txBody>
                  <a:tcPr marL="65344" marR="6534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nSpc>
                          <a:spcPct val="107000"/>
                        </a:lnSpc>
                        <a:spcAft>
                          <a:spcPts val="0"/>
                        </a:spcAft>
                      </a:pPr>
                      <a:r>
                        <a:rPr lang="en-AU"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21.2</a:t>
                      </a:r>
                    </a:p>
                  </a:txBody>
                  <a:tcPr marL="65344" marR="6534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nSpc>
                          <a:spcPct val="107000"/>
                        </a:lnSpc>
                        <a:spcAft>
                          <a:spcPts val="0"/>
                        </a:spcAft>
                      </a:pPr>
                      <a:r>
                        <a:rPr lang="en-AU"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17.2</a:t>
                      </a:r>
                    </a:p>
                  </a:txBody>
                  <a:tcPr marL="65344" marR="6534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nSpc>
                          <a:spcPct val="107000"/>
                        </a:lnSpc>
                        <a:spcAft>
                          <a:spcPts val="0"/>
                        </a:spcAft>
                      </a:pPr>
                      <a:r>
                        <a:rPr lang="en-AU"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17.3</a:t>
                      </a:r>
                    </a:p>
                  </a:txBody>
                  <a:tcPr marL="65344" marR="6534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nSpc>
                          <a:spcPct val="107000"/>
                        </a:lnSpc>
                        <a:spcAft>
                          <a:spcPts val="0"/>
                        </a:spcAft>
                      </a:pPr>
                      <a:r>
                        <a:rPr lang="en-AU"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11.4</a:t>
                      </a:r>
                    </a:p>
                  </a:txBody>
                  <a:tcPr marL="65344" marR="6534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nSpc>
                          <a:spcPct val="107000"/>
                        </a:lnSpc>
                        <a:spcAft>
                          <a:spcPts val="0"/>
                        </a:spcAft>
                      </a:pPr>
                      <a:r>
                        <a:rPr lang="en-AU"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10.5</a:t>
                      </a:r>
                    </a:p>
                  </a:txBody>
                  <a:tcPr marL="65344" marR="6534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nSpc>
                          <a:spcPct val="107000"/>
                        </a:lnSpc>
                        <a:spcAft>
                          <a:spcPts val="0"/>
                        </a:spcAft>
                      </a:pPr>
                      <a:r>
                        <a:rPr lang="en-AU"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17.4</a:t>
                      </a:r>
                    </a:p>
                  </a:txBody>
                  <a:tcPr marL="65344" marR="6534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nSpc>
                          <a:spcPct val="107000"/>
                        </a:lnSpc>
                        <a:spcAft>
                          <a:spcPts val="0"/>
                        </a:spcAft>
                      </a:pPr>
                      <a:r>
                        <a:rPr lang="en-AU"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15.7</a:t>
                      </a:r>
                    </a:p>
                  </a:txBody>
                  <a:tcPr marL="65344" marR="6534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nSpc>
                          <a:spcPct val="107000"/>
                        </a:lnSpc>
                        <a:spcAft>
                          <a:spcPts val="0"/>
                        </a:spcAft>
                      </a:pPr>
                      <a:r>
                        <a:rPr lang="en-AU"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9.62</a:t>
                      </a:r>
                    </a:p>
                  </a:txBody>
                  <a:tcPr marL="65344" marR="6534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nSpc>
                          <a:spcPct val="107000"/>
                        </a:lnSpc>
                        <a:spcAft>
                          <a:spcPts val="0"/>
                        </a:spcAft>
                      </a:pPr>
                      <a:r>
                        <a:rPr lang="en-AU"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15.46</a:t>
                      </a:r>
                    </a:p>
                  </a:txBody>
                  <a:tcPr marL="65344" marR="6534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extLst>
                  <a:ext uri="{0D108BD9-81ED-4DB2-BD59-A6C34878D82A}">
                    <a16:rowId xmlns:a16="http://schemas.microsoft.com/office/drawing/2014/main" val="3642518444"/>
                  </a:ext>
                </a:extLst>
              </a:tr>
              <a:tr h="583292">
                <a:tc>
                  <a:txBody>
                    <a:bodyPr/>
                    <a:lstStyle/>
                    <a:p>
                      <a:pPr>
                        <a:lnSpc>
                          <a:spcPct val="107000"/>
                        </a:lnSpc>
                        <a:spcAft>
                          <a:spcPts val="0"/>
                        </a:spcAft>
                      </a:pPr>
                      <a:r>
                        <a:rPr lang="en-AU" sz="11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Opening weekend bag per hunter</a:t>
                      </a:r>
                      <a:endParaRPr lang="en-AU"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5344" marR="6534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nSpc>
                          <a:spcPct val="107000"/>
                        </a:lnSpc>
                        <a:spcAft>
                          <a:spcPts val="0"/>
                        </a:spcAft>
                      </a:pPr>
                      <a:r>
                        <a:rPr lang="en-AU"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4.5</a:t>
                      </a:r>
                    </a:p>
                  </a:txBody>
                  <a:tcPr marL="65344" marR="6534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nSpc>
                          <a:spcPct val="107000"/>
                        </a:lnSpc>
                        <a:spcAft>
                          <a:spcPts val="0"/>
                        </a:spcAft>
                      </a:pPr>
                      <a:r>
                        <a:rPr lang="en-AU"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4.2</a:t>
                      </a:r>
                    </a:p>
                  </a:txBody>
                  <a:tcPr marL="65344" marR="6534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nSpc>
                          <a:spcPct val="107000"/>
                        </a:lnSpc>
                        <a:spcAft>
                          <a:spcPts val="0"/>
                        </a:spcAft>
                      </a:pPr>
                      <a:r>
                        <a:rPr lang="en-AU"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9.2</a:t>
                      </a:r>
                    </a:p>
                  </a:txBody>
                  <a:tcPr marL="65344" marR="6534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nSpc>
                          <a:spcPct val="107000"/>
                        </a:lnSpc>
                        <a:spcAft>
                          <a:spcPts val="0"/>
                        </a:spcAft>
                      </a:pPr>
                      <a:r>
                        <a:rPr lang="en-AU"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5.3</a:t>
                      </a:r>
                    </a:p>
                  </a:txBody>
                  <a:tcPr marL="65344" marR="6534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nSpc>
                          <a:spcPct val="107000"/>
                        </a:lnSpc>
                        <a:spcAft>
                          <a:spcPts val="0"/>
                        </a:spcAft>
                      </a:pPr>
                      <a:r>
                        <a:rPr lang="en-AU"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9.5</a:t>
                      </a:r>
                    </a:p>
                  </a:txBody>
                  <a:tcPr marL="65344" marR="6534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nSpc>
                          <a:spcPct val="107000"/>
                        </a:lnSpc>
                        <a:spcAft>
                          <a:spcPts val="0"/>
                        </a:spcAft>
                      </a:pPr>
                      <a:r>
                        <a:rPr lang="en-AU"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5.7</a:t>
                      </a:r>
                    </a:p>
                  </a:txBody>
                  <a:tcPr marL="65344" marR="6534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nSpc>
                          <a:spcPct val="107000"/>
                        </a:lnSpc>
                        <a:spcAft>
                          <a:spcPts val="0"/>
                        </a:spcAft>
                      </a:pPr>
                      <a:r>
                        <a:rPr lang="en-AU"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5.8</a:t>
                      </a:r>
                    </a:p>
                  </a:txBody>
                  <a:tcPr marL="65344" marR="6534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nSpc>
                          <a:spcPct val="107000"/>
                        </a:lnSpc>
                        <a:spcAft>
                          <a:spcPts val="0"/>
                        </a:spcAft>
                      </a:pPr>
                      <a:r>
                        <a:rPr lang="en-AU"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5.1</a:t>
                      </a:r>
                    </a:p>
                  </a:txBody>
                  <a:tcPr marL="65344" marR="6534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nSpc>
                          <a:spcPct val="107000"/>
                        </a:lnSpc>
                        <a:spcAft>
                          <a:spcPts val="0"/>
                        </a:spcAft>
                      </a:pPr>
                      <a:r>
                        <a:rPr lang="en-AU"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7.1</a:t>
                      </a:r>
                    </a:p>
                  </a:txBody>
                  <a:tcPr marL="65344" marR="6534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nSpc>
                          <a:spcPct val="107000"/>
                        </a:lnSpc>
                        <a:spcAft>
                          <a:spcPts val="0"/>
                        </a:spcAft>
                      </a:pPr>
                      <a:r>
                        <a:rPr lang="en-AU"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6.3</a:t>
                      </a:r>
                    </a:p>
                  </a:txBody>
                  <a:tcPr marL="65344" marR="6534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nSpc>
                          <a:spcPct val="107000"/>
                        </a:lnSpc>
                        <a:spcAft>
                          <a:spcPts val="0"/>
                        </a:spcAft>
                      </a:pPr>
                      <a:r>
                        <a:rPr lang="en-AU"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4.4</a:t>
                      </a:r>
                    </a:p>
                  </a:txBody>
                  <a:tcPr marL="65344" marR="6534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nSpc>
                          <a:spcPct val="107000"/>
                        </a:lnSpc>
                        <a:spcAft>
                          <a:spcPts val="0"/>
                        </a:spcAft>
                      </a:pPr>
                      <a:r>
                        <a:rPr lang="en-AU"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6.1</a:t>
                      </a:r>
                    </a:p>
                  </a:txBody>
                  <a:tcPr marL="65344" marR="6534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extLst>
                  <a:ext uri="{0D108BD9-81ED-4DB2-BD59-A6C34878D82A}">
                    <a16:rowId xmlns:a16="http://schemas.microsoft.com/office/drawing/2014/main" val="2642879107"/>
                  </a:ext>
                </a:extLst>
              </a:tr>
              <a:tr h="508208">
                <a:tc>
                  <a:txBody>
                    <a:bodyPr/>
                    <a:lstStyle/>
                    <a:p>
                      <a:pPr>
                        <a:lnSpc>
                          <a:spcPct val="107000"/>
                        </a:lnSpc>
                        <a:spcAft>
                          <a:spcPts val="0"/>
                        </a:spcAft>
                      </a:pPr>
                      <a:r>
                        <a:rPr lang="en-AU" sz="11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Average # ducks per day hunted</a:t>
                      </a:r>
                      <a:endParaRPr lang="en-AU"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5344" marR="6534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nSpc>
                          <a:spcPct val="107000"/>
                        </a:lnSpc>
                        <a:spcAft>
                          <a:spcPts val="0"/>
                        </a:spcAft>
                      </a:pPr>
                      <a:r>
                        <a:rPr lang="en-AU"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2.7</a:t>
                      </a:r>
                    </a:p>
                  </a:txBody>
                  <a:tcPr marL="65344" marR="6534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nSpc>
                          <a:spcPct val="107000"/>
                        </a:lnSpc>
                        <a:spcAft>
                          <a:spcPts val="0"/>
                        </a:spcAft>
                      </a:pPr>
                      <a:r>
                        <a:rPr lang="en-AU"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3.1</a:t>
                      </a:r>
                    </a:p>
                  </a:txBody>
                  <a:tcPr marL="65344" marR="6534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nSpc>
                          <a:spcPct val="107000"/>
                        </a:lnSpc>
                        <a:spcAft>
                          <a:spcPts val="0"/>
                        </a:spcAft>
                      </a:pPr>
                      <a:r>
                        <a:rPr lang="en-AU"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5.7</a:t>
                      </a:r>
                    </a:p>
                  </a:txBody>
                  <a:tcPr marL="65344" marR="6534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nSpc>
                          <a:spcPct val="107000"/>
                        </a:lnSpc>
                        <a:spcAft>
                          <a:spcPts val="0"/>
                        </a:spcAft>
                      </a:pPr>
                      <a:r>
                        <a:rPr lang="en-AU"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4.6</a:t>
                      </a:r>
                    </a:p>
                  </a:txBody>
                  <a:tcPr marL="65344" marR="6534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nSpc>
                          <a:spcPct val="107000"/>
                        </a:lnSpc>
                        <a:spcAft>
                          <a:spcPts val="0"/>
                        </a:spcAft>
                      </a:pPr>
                      <a:r>
                        <a:rPr lang="en-AU"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4.6</a:t>
                      </a:r>
                    </a:p>
                  </a:txBody>
                  <a:tcPr marL="65344" marR="6534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nSpc>
                          <a:spcPct val="107000"/>
                        </a:lnSpc>
                        <a:spcAft>
                          <a:spcPts val="0"/>
                        </a:spcAft>
                      </a:pPr>
                      <a:r>
                        <a:rPr lang="en-AU"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3.7</a:t>
                      </a:r>
                    </a:p>
                  </a:txBody>
                  <a:tcPr marL="65344" marR="6534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nSpc>
                          <a:spcPct val="107000"/>
                        </a:lnSpc>
                        <a:spcAft>
                          <a:spcPts val="0"/>
                        </a:spcAft>
                      </a:pPr>
                      <a:r>
                        <a:rPr lang="en-AU"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3.1</a:t>
                      </a:r>
                    </a:p>
                  </a:txBody>
                  <a:tcPr marL="65344" marR="6534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nSpc>
                          <a:spcPct val="107000"/>
                        </a:lnSpc>
                        <a:spcAft>
                          <a:spcPts val="0"/>
                        </a:spcAft>
                      </a:pPr>
                      <a:r>
                        <a:rPr lang="en-AU"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2.6</a:t>
                      </a:r>
                    </a:p>
                  </a:txBody>
                  <a:tcPr marL="65344" marR="6534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nSpc>
                          <a:spcPct val="107000"/>
                        </a:lnSpc>
                        <a:spcAft>
                          <a:spcPts val="0"/>
                        </a:spcAft>
                      </a:pPr>
                      <a:r>
                        <a:rPr lang="en-AU"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4.5</a:t>
                      </a:r>
                    </a:p>
                  </a:txBody>
                  <a:tcPr marL="65344" marR="6534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nSpc>
                          <a:spcPct val="107000"/>
                        </a:lnSpc>
                        <a:spcAft>
                          <a:spcPts val="0"/>
                        </a:spcAft>
                      </a:pPr>
                      <a:r>
                        <a:rPr lang="en-AU"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6.4</a:t>
                      </a:r>
                    </a:p>
                  </a:txBody>
                  <a:tcPr marL="65344" marR="6534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nSpc>
                          <a:spcPct val="107000"/>
                        </a:lnSpc>
                        <a:spcAft>
                          <a:spcPts val="0"/>
                        </a:spcAft>
                      </a:pPr>
                      <a:r>
                        <a:rPr lang="en-AU"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2.9</a:t>
                      </a:r>
                    </a:p>
                  </a:txBody>
                  <a:tcPr marL="65344" marR="6534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nSpc>
                          <a:spcPct val="107000"/>
                        </a:lnSpc>
                        <a:spcAft>
                          <a:spcPts val="0"/>
                        </a:spcAft>
                      </a:pPr>
                      <a:r>
                        <a:rPr lang="en-AU"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3.90</a:t>
                      </a:r>
                    </a:p>
                  </a:txBody>
                  <a:tcPr marL="65344" marR="6534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extLst>
                  <a:ext uri="{0D108BD9-81ED-4DB2-BD59-A6C34878D82A}">
                    <a16:rowId xmlns:a16="http://schemas.microsoft.com/office/drawing/2014/main" val="466033687"/>
                  </a:ext>
                </a:extLst>
              </a:tr>
            </a:tbl>
          </a:graphicData>
        </a:graphic>
      </p:graphicFrame>
      <p:sp>
        <p:nvSpPr>
          <p:cNvPr id="9" name="Rectangle 8">
            <a:extLst>
              <a:ext uri="{FF2B5EF4-FFF2-40B4-BE49-F238E27FC236}">
                <a16:creationId xmlns:a16="http://schemas.microsoft.com/office/drawing/2014/main" id="{9245887C-CF0B-40F0-9195-D77A20554F78}"/>
              </a:ext>
            </a:extLst>
          </p:cNvPr>
          <p:cNvSpPr/>
          <p:nvPr/>
        </p:nvSpPr>
        <p:spPr>
          <a:xfrm>
            <a:off x="5984033" y="4987458"/>
            <a:ext cx="2883154" cy="246221"/>
          </a:xfrm>
          <a:prstGeom prst="rect">
            <a:avLst/>
          </a:prstGeom>
        </p:spPr>
        <p:txBody>
          <a:bodyPr wrap="square">
            <a:spAutoFit/>
          </a:bodyPr>
          <a:lstStyle/>
          <a:p>
            <a:r>
              <a:rPr lang="en-AU" sz="1000" i="1" dirty="0">
                <a:solidFill>
                  <a:srgbClr val="000000"/>
                </a:solidFill>
              </a:rPr>
              <a:t>Harvest estimates are at 95% confidence intervals</a:t>
            </a:r>
          </a:p>
        </p:txBody>
      </p:sp>
    </p:spTree>
    <p:extLst>
      <p:ext uri="{BB962C8B-B14F-4D97-AF65-F5344CB8AC3E}">
        <p14:creationId xmlns:p14="http://schemas.microsoft.com/office/powerpoint/2010/main" val="4211097649"/>
      </p:ext>
    </p:extLst>
  </p:cSld>
  <p:clrMapOvr>
    <a:overrideClrMapping bg1="lt1" tx1="dk1" bg2="lt2" tx2="dk2" accent1="accent1" accent2="accent2" accent3="accent3" accent4="accent4" accent5="accent5" accent6="accent6" hlink="hlink" folHlink="folHlink"/>
  </p:clrMapOvr>
  <p:transition spd="slow">
    <p:wip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388" y="25760"/>
            <a:ext cx="8229600" cy="735394"/>
          </a:xfrm>
        </p:spPr>
        <p:txBody>
          <a:bodyPr>
            <a:normAutofit fontScale="90000"/>
          </a:bodyPr>
          <a:lstStyle/>
          <a:p>
            <a:br>
              <a:rPr lang="en-AU" dirty="0">
                <a:solidFill>
                  <a:srgbClr val="627D62"/>
                </a:solidFill>
              </a:rPr>
            </a:br>
            <a:r>
              <a:rPr lang="en-AU" sz="3700" dirty="0">
                <a:solidFill>
                  <a:srgbClr val="627D62"/>
                </a:solidFill>
              </a:rPr>
              <a:t>Estimates of harvest per </a:t>
            </a:r>
            <a:br>
              <a:rPr lang="en-AU" sz="3700" dirty="0">
                <a:solidFill>
                  <a:srgbClr val="627D62"/>
                </a:solidFill>
              </a:rPr>
            </a:br>
            <a:r>
              <a:rPr lang="en-AU" sz="3700" dirty="0">
                <a:solidFill>
                  <a:srgbClr val="627D62"/>
                </a:solidFill>
              </a:rPr>
              <a:t>game duck species</a:t>
            </a:r>
          </a:p>
        </p:txBody>
      </p:sp>
      <p:sp>
        <p:nvSpPr>
          <p:cNvPr id="6" name="Slide Number Placeholder 5"/>
          <p:cNvSpPr>
            <a:spLocks noGrp="1"/>
          </p:cNvSpPr>
          <p:nvPr>
            <p:ph type="sldNum" sz="quarter" idx="12"/>
          </p:nvPr>
        </p:nvSpPr>
        <p:spPr>
          <a:xfrm>
            <a:off x="8692101" y="6460045"/>
            <a:ext cx="345866" cy="476250"/>
          </a:xfrm>
        </p:spPr>
        <p:txBody>
          <a:bodyPr/>
          <a:lstStyle/>
          <a:p>
            <a:fld id="{E1A6097A-715C-4A56-B015-1592610351D8}" type="slidenum">
              <a:rPr lang="en-AU" sz="1000" smtClean="0"/>
              <a:pPr/>
              <a:t>47</a:t>
            </a:fld>
            <a:endParaRPr lang="en-AU" sz="1000" dirty="0"/>
          </a:p>
        </p:txBody>
      </p:sp>
      <p:sp>
        <p:nvSpPr>
          <p:cNvPr id="8" name="Content Placeholder 8"/>
          <p:cNvSpPr txBox="1">
            <a:spLocks/>
          </p:cNvSpPr>
          <p:nvPr/>
        </p:nvSpPr>
        <p:spPr bwMode="auto">
          <a:xfrm>
            <a:off x="6299077" y="1033098"/>
            <a:ext cx="2167467" cy="612445"/>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indent="0">
              <a:buNone/>
            </a:pPr>
            <a:endParaRPr lang="en-AU" sz="1200" kern="1200" dirty="0">
              <a:solidFill>
                <a:srgbClr val="000000"/>
              </a:solidFill>
              <a:latin typeface="Arial" charset="0"/>
              <a:ea typeface="ＭＳ Ｐゴシック" pitchFamily="34" charset="-128"/>
            </a:endParaRPr>
          </a:p>
          <a:p>
            <a:pPr marL="0" indent="0">
              <a:buNone/>
            </a:pPr>
            <a:endParaRPr lang="en-AU" sz="1200" kern="1200" dirty="0">
              <a:solidFill>
                <a:srgbClr val="000000"/>
              </a:solidFill>
              <a:latin typeface="Arial" charset="0"/>
              <a:ea typeface="ＭＳ Ｐゴシック" pitchFamily="34" charset="-128"/>
            </a:endParaRPr>
          </a:p>
          <a:p>
            <a:pPr marL="0" indent="0">
              <a:buNone/>
            </a:pPr>
            <a:endParaRPr lang="en-AU" sz="1200" dirty="0">
              <a:solidFill>
                <a:srgbClr val="000000"/>
              </a:solidFill>
              <a:latin typeface="Arial" charset="0"/>
              <a:ea typeface="ＭＳ Ｐゴシック" pitchFamily="34" charset="-128"/>
            </a:endParaRPr>
          </a:p>
          <a:p>
            <a:pPr marL="0" indent="0">
              <a:buNone/>
            </a:pPr>
            <a:r>
              <a:rPr lang="en-AU" sz="1200" dirty="0">
                <a:solidFill>
                  <a:srgbClr val="000000"/>
                </a:solidFill>
                <a:latin typeface="Arial" charset="0"/>
                <a:ea typeface="ＭＳ Ｐゴシック" pitchFamily="34" charset="-128"/>
              </a:rPr>
              <a:t> </a:t>
            </a:r>
            <a:endParaRPr lang="en-AU" sz="1200" kern="1200" dirty="0">
              <a:solidFill>
                <a:srgbClr val="000000"/>
              </a:solidFill>
              <a:latin typeface="Arial" charset="0"/>
              <a:ea typeface="ＭＳ Ｐゴシック" pitchFamily="34" charset="-128"/>
            </a:endParaRPr>
          </a:p>
          <a:p>
            <a:pPr marL="0" indent="0">
              <a:buNone/>
            </a:pPr>
            <a:endParaRPr lang="en-AU" sz="1400" kern="1200" dirty="0">
              <a:solidFill>
                <a:srgbClr val="000000"/>
              </a:solidFill>
              <a:latin typeface="Arial" charset="0"/>
              <a:ea typeface="ＭＳ Ｐゴシック" pitchFamily="34" charset="-128"/>
            </a:endParaRPr>
          </a:p>
          <a:p>
            <a:pPr marL="0" indent="0">
              <a:buFontTx/>
              <a:buBlip>
                <a:blip r:embed="rId2"/>
              </a:buBlip>
            </a:pPr>
            <a:endParaRPr lang="en-AU" sz="1600" kern="1200" dirty="0">
              <a:solidFill>
                <a:srgbClr val="000000"/>
              </a:solidFill>
              <a:latin typeface="Arial" charset="0"/>
              <a:ea typeface="ＭＳ Ｐゴシック" pitchFamily="34" charset="-128"/>
            </a:endParaRPr>
          </a:p>
          <a:p>
            <a:endParaRPr lang="en-AU" dirty="0"/>
          </a:p>
        </p:txBody>
      </p:sp>
      <p:sp>
        <p:nvSpPr>
          <p:cNvPr id="4" name="Content Placeholder 8"/>
          <p:cNvSpPr txBox="1">
            <a:spLocks/>
          </p:cNvSpPr>
          <p:nvPr/>
        </p:nvSpPr>
        <p:spPr bwMode="auto">
          <a:xfrm>
            <a:off x="315807" y="6460045"/>
            <a:ext cx="6237393" cy="330045"/>
          </a:xfrm>
          <a:prstGeom prst="rect">
            <a:avLst/>
          </a:prstGeom>
          <a:solidFill>
            <a:schemeClr val="accent1">
              <a:lumMod val="40000"/>
              <a:lumOff val="60000"/>
            </a:schemeClr>
          </a:solidFill>
          <a:ln>
            <a:noFill/>
          </a:ln>
          <a:effectLst/>
          <a:extLst/>
        </p:spPr>
        <p:txBody>
          <a:bodyPr vert="horz" wrap="square" lIns="91440" tIns="45720" rIns="91440" bIns="45720" numCol="1" anchor="t"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AU" sz="1200" kern="1200" dirty="0">
                <a:solidFill>
                  <a:srgbClr val="FF0000"/>
                </a:solidFill>
                <a:ea typeface="ＭＳ Ｐゴシック" pitchFamily="34" charset="-128"/>
              </a:rPr>
              <a:t>Grey Teal, Wood Duck and Black Duck consistently make up the majority of the harvest each year</a:t>
            </a:r>
          </a:p>
          <a:p>
            <a:pPr marL="0" indent="0">
              <a:buNone/>
            </a:pPr>
            <a:endParaRPr lang="en-AU" sz="1200" kern="1200" dirty="0">
              <a:solidFill>
                <a:srgbClr val="FF0000"/>
              </a:solidFill>
              <a:ea typeface="ＭＳ Ｐゴシック" pitchFamily="34" charset="-128"/>
            </a:endParaRPr>
          </a:p>
          <a:p>
            <a:pPr marL="0" indent="0">
              <a:buNone/>
            </a:pPr>
            <a:endParaRPr lang="en-AU" sz="1200" kern="1200" dirty="0">
              <a:solidFill>
                <a:srgbClr val="FF0000"/>
              </a:solidFill>
              <a:ea typeface="ＭＳ Ｐゴシック" pitchFamily="34" charset="-128"/>
            </a:endParaRPr>
          </a:p>
          <a:p>
            <a:pPr marL="0" indent="0">
              <a:buNone/>
            </a:pPr>
            <a:endParaRPr lang="en-AU" sz="1200" kern="1200" dirty="0">
              <a:solidFill>
                <a:srgbClr val="FF0000"/>
              </a:solidFill>
              <a:ea typeface="ＭＳ Ｐゴシック" pitchFamily="34" charset="-128"/>
            </a:endParaRPr>
          </a:p>
          <a:p>
            <a:pPr marL="0" indent="0">
              <a:buNone/>
            </a:pPr>
            <a:endParaRPr lang="en-AU" sz="1200" dirty="0">
              <a:solidFill>
                <a:srgbClr val="FF0000"/>
              </a:solidFill>
              <a:ea typeface="ＭＳ Ｐゴシック" pitchFamily="34" charset="-128"/>
            </a:endParaRPr>
          </a:p>
          <a:p>
            <a:pPr marL="0" indent="0">
              <a:buNone/>
            </a:pPr>
            <a:endParaRPr lang="en-AU" sz="1200" kern="1200" dirty="0">
              <a:solidFill>
                <a:srgbClr val="FF0000"/>
              </a:solidFill>
              <a:ea typeface="ＭＳ Ｐゴシック" pitchFamily="34" charset="-128"/>
            </a:endParaRPr>
          </a:p>
          <a:p>
            <a:pPr marL="0" indent="0">
              <a:buFontTx/>
              <a:buBlip>
                <a:blip r:embed="rId2"/>
              </a:buBlip>
            </a:pPr>
            <a:endParaRPr lang="en-AU" sz="1200" kern="1200" dirty="0">
              <a:solidFill>
                <a:srgbClr val="FF0000"/>
              </a:solidFill>
              <a:ea typeface="ＭＳ Ｐゴシック" pitchFamily="34" charset="-128"/>
            </a:endParaRPr>
          </a:p>
          <a:p>
            <a:endParaRPr lang="en-AU" sz="1200" dirty="0">
              <a:solidFill>
                <a:srgbClr val="FF0000"/>
              </a:solidFill>
            </a:endParaRPr>
          </a:p>
        </p:txBody>
      </p:sp>
      <p:pic>
        <p:nvPicPr>
          <p:cNvPr id="3" name="Picture 2">
            <a:extLst>
              <a:ext uri="{FF2B5EF4-FFF2-40B4-BE49-F238E27FC236}">
                <a16:creationId xmlns:a16="http://schemas.microsoft.com/office/drawing/2014/main" id="{2DDE8269-66F1-406F-8A92-02AD56A6DE68}"/>
              </a:ext>
            </a:extLst>
          </p:cNvPr>
          <p:cNvPicPr>
            <a:picLocks noChangeAspect="1"/>
          </p:cNvPicPr>
          <p:nvPr/>
        </p:nvPicPr>
        <p:blipFill>
          <a:blip r:embed="rId3"/>
          <a:stretch>
            <a:fillRect/>
          </a:stretch>
        </p:blipFill>
        <p:spPr>
          <a:xfrm>
            <a:off x="1270927" y="1077511"/>
            <a:ext cx="6751320" cy="4181788"/>
          </a:xfrm>
          <a:prstGeom prst="rect">
            <a:avLst/>
          </a:prstGeom>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690" y="1513431"/>
            <a:ext cx="1000125" cy="896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00131" y="1233377"/>
            <a:ext cx="1255713" cy="944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29188" y="5240739"/>
            <a:ext cx="963613"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0578827"/>
      </p:ext>
    </p:extLst>
  </p:cSld>
  <p:clrMapOvr>
    <a:masterClrMapping/>
  </p:clrMapOvr>
  <p:transition spd="slow">
    <p:wip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86BAAB0-80B5-4076-B4D9-8453BA63EC18}"/>
              </a:ext>
            </a:extLst>
          </p:cNvPr>
          <p:cNvPicPr>
            <a:picLocks noChangeAspect="1"/>
          </p:cNvPicPr>
          <p:nvPr/>
        </p:nvPicPr>
        <p:blipFill>
          <a:blip r:embed="rId2"/>
          <a:stretch>
            <a:fillRect/>
          </a:stretch>
        </p:blipFill>
        <p:spPr>
          <a:xfrm>
            <a:off x="1055370" y="821129"/>
            <a:ext cx="7033260" cy="4686814"/>
          </a:xfrm>
          <a:prstGeom prst="rect">
            <a:avLst/>
          </a:prstGeom>
        </p:spPr>
      </p:pic>
      <p:sp>
        <p:nvSpPr>
          <p:cNvPr id="4" name="Title 1">
            <a:extLst>
              <a:ext uri="{FF2B5EF4-FFF2-40B4-BE49-F238E27FC236}">
                <a16:creationId xmlns:a16="http://schemas.microsoft.com/office/drawing/2014/main" id="{0FE270FE-F8CB-4660-A2C7-84B559B5AD02}"/>
              </a:ext>
            </a:extLst>
          </p:cNvPr>
          <p:cNvSpPr txBox="1">
            <a:spLocks/>
          </p:cNvSpPr>
          <p:nvPr/>
        </p:nvSpPr>
        <p:spPr>
          <a:xfrm>
            <a:off x="2794977" y="3761299"/>
            <a:ext cx="3871198" cy="1454164"/>
          </a:xfrm>
          <a:prstGeom prst="rect">
            <a:avLst/>
          </a:prstGeom>
          <a:noFill/>
          <a:ln>
            <a:noFill/>
            <a:round/>
          </a:ln>
          <a:effectLst>
            <a:softEdge rad="177800"/>
          </a:effectLst>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AU" b="1" dirty="0">
                <a:solidFill>
                  <a:schemeClr val="bg1">
                    <a:lumMod val="95000"/>
                  </a:schemeClr>
                </a:solidFill>
              </a:rPr>
              <a:t>Summary</a:t>
            </a:r>
          </a:p>
        </p:txBody>
      </p:sp>
    </p:spTree>
    <p:extLst>
      <p:ext uri="{BB962C8B-B14F-4D97-AF65-F5344CB8AC3E}">
        <p14:creationId xmlns:p14="http://schemas.microsoft.com/office/powerpoint/2010/main" val="2985248125"/>
      </p:ext>
    </p:extLst>
  </p:cSld>
  <p:clrMapOvr>
    <a:masterClrMapping/>
  </p:clrMapOvr>
  <p:transition spd="slow">
    <p:wip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332" y="195119"/>
            <a:ext cx="8229600" cy="656527"/>
          </a:xfrm>
        </p:spPr>
        <p:txBody>
          <a:bodyPr/>
          <a:lstStyle/>
          <a:p>
            <a:r>
              <a:rPr lang="en-AU" dirty="0">
                <a:solidFill>
                  <a:srgbClr val="627D62"/>
                </a:solidFill>
              </a:rPr>
              <a:t>Summary</a:t>
            </a:r>
            <a:endParaRPr lang="en-AU" dirty="0"/>
          </a:p>
        </p:txBody>
      </p:sp>
      <p:sp>
        <p:nvSpPr>
          <p:cNvPr id="3" name="Content Placeholder 2"/>
          <p:cNvSpPr>
            <a:spLocks noGrp="1"/>
          </p:cNvSpPr>
          <p:nvPr>
            <p:ph idx="1"/>
          </p:nvPr>
        </p:nvSpPr>
        <p:spPr>
          <a:xfrm>
            <a:off x="388620" y="851646"/>
            <a:ext cx="8229600" cy="5030994"/>
          </a:xfrm>
        </p:spPr>
        <p:txBody>
          <a:bodyPr>
            <a:normAutofit/>
          </a:bodyPr>
          <a:lstStyle/>
          <a:p>
            <a:pPr>
              <a:lnSpc>
                <a:spcPct val="120000"/>
              </a:lnSpc>
              <a:spcBef>
                <a:spcPts val="0"/>
              </a:spcBef>
            </a:pPr>
            <a:r>
              <a:rPr lang="en-AU" sz="1600" dirty="0">
                <a:solidFill>
                  <a:srgbClr val="000000"/>
                </a:solidFill>
              </a:rPr>
              <a:t>With the exception of 2016, much of eastern Australia has received below average rainfall since 2013.  Almost all of NSW and the majority of QLD is currently drought affected.   </a:t>
            </a:r>
          </a:p>
          <a:p>
            <a:pPr marL="0" indent="0">
              <a:lnSpc>
                <a:spcPct val="120000"/>
              </a:lnSpc>
              <a:spcBef>
                <a:spcPts val="0"/>
              </a:spcBef>
              <a:buNone/>
            </a:pPr>
            <a:r>
              <a:rPr lang="en-AU" sz="1600" dirty="0">
                <a:solidFill>
                  <a:srgbClr val="000000"/>
                </a:solidFill>
              </a:rPr>
              <a:t> </a:t>
            </a:r>
          </a:p>
          <a:p>
            <a:pPr>
              <a:lnSpc>
                <a:spcPct val="120000"/>
              </a:lnSpc>
              <a:spcBef>
                <a:spcPts val="0"/>
              </a:spcBef>
            </a:pPr>
            <a:r>
              <a:rPr lang="en-AU" sz="1600" dirty="0">
                <a:solidFill>
                  <a:srgbClr val="000000"/>
                </a:solidFill>
              </a:rPr>
              <a:t>A key waterfowl production area, the Murray Darling Basin, is experiencing its worst 2-3 year drought in over 120 years.  </a:t>
            </a:r>
          </a:p>
          <a:p>
            <a:pPr>
              <a:lnSpc>
                <a:spcPct val="120000"/>
              </a:lnSpc>
              <a:spcBef>
                <a:spcPts val="0"/>
              </a:spcBef>
            </a:pPr>
            <a:endParaRPr lang="en-AU" sz="1200" dirty="0">
              <a:solidFill>
                <a:srgbClr val="000000"/>
              </a:solidFill>
            </a:endParaRPr>
          </a:p>
          <a:p>
            <a:pPr>
              <a:lnSpc>
                <a:spcPct val="120000"/>
              </a:lnSpc>
              <a:spcBef>
                <a:spcPts val="0"/>
              </a:spcBef>
            </a:pPr>
            <a:r>
              <a:rPr lang="en-AU" sz="1600" dirty="0">
                <a:solidFill>
                  <a:srgbClr val="000000"/>
                </a:solidFill>
              </a:rPr>
              <a:t>The Eyre Basin experienced a significant flood event in early-2019, creating significant short-term habitat.  A single breeding event was triggered.     </a:t>
            </a:r>
          </a:p>
          <a:p>
            <a:pPr>
              <a:lnSpc>
                <a:spcPct val="120000"/>
              </a:lnSpc>
              <a:spcBef>
                <a:spcPts val="0"/>
              </a:spcBef>
            </a:pPr>
            <a:endParaRPr lang="en-AU" sz="1200" dirty="0">
              <a:solidFill>
                <a:srgbClr val="000000"/>
              </a:solidFill>
            </a:endParaRPr>
          </a:p>
          <a:p>
            <a:pPr>
              <a:lnSpc>
                <a:spcPct val="120000"/>
              </a:lnSpc>
              <a:spcBef>
                <a:spcPts val="0"/>
              </a:spcBef>
            </a:pPr>
            <a:r>
              <a:rPr lang="en-AU" sz="1600" dirty="0">
                <a:solidFill>
                  <a:srgbClr val="000000"/>
                </a:solidFill>
              </a:rPr>
              <a:t>The wetland area index is the lowest recorded in 37 years, reflecting the extremely dry conditions.</a:t>
            </a:r>
          </a:p>
          <a:p>
            <a:pPr>
              <a:lnSpc>
                <a:spcPct val="120000"/>
              </a:lnSpc>
              <a:spcBef>
                <a:spcPts val="0"/>
              </a:spcBef>
            </a:pPr>
            <a:endParaRPr lang="en-AU" sz="1200" dirty="0"/>
          </a:p>
          <a:p>
            <a:pPr>
              <a:lnSpc>
                <a:spcPct val="120000"/>
              </a:lnSpc>
              <a:spcBef>
                <a:spcPts val="0"/>
              </a:spcBef>
            </a:pPr>
            <a:r>
              <a:rPr lang="en-AU" sz="1600" dirty="0"/>
              <a:t>Waterbird habitat is largely restricted to central QLD, southern NSW/northern Victoria, south-western Victoria and south-eastern South Australia.  There is very little habitat available in the Murray-Darling Basin.  Habitat created in the Eyre Basin as a result of flooding in QLD earlier this year has largely dried.</a:t>
            </a:r>
          </a:p>
          <a:p>
            <a:pPr>
              <a:buFont typeface="Wingdings" panose="05000000000000000000" pitchFamily="2" charset="2"/>
              <a:buChar char="§"/>
            </a:pPr>
            <a:endParaRPr lang="en-AU" sz="2300" dirty="0"/>
          </a:p>
          <a:p>
            <a:pPr>
              <a:buFont typeface="Wingdings" panose="05000000000000000000" pitchFamily="2" charset="2"/>
              <a:buChar char="§"/>
            </a:pPr>
            <a:endParaRPr lang="en-AU" sz="2300" dirty="0"/>
          </a:p>
          <a:p>
            <a:pPr>
              <a:buFont typeface="Wingdings" panose="05000000000000000000" pitchFamily="2" charset="2"/>
              <a:buChar char="§"/>
            </a:pPr>
            <a:endParaRPr lang="en-AU" dirty="0"/>
          </a:p>
        </p:txBody>
      </p:sp>
      <p:sp>
        <p:nvSpPr>
          <p:cNvPr id="7" name="Slide Number Placeholder 6"/>
          <p:cNvSpPr>
            <a:spLocks noGrp="1"/>
          </p:cNvSpPr>
          <p:nvPr>
            <p:ph type="sldNum" sz="quarter" idx="12"/>
          </p:nvPr>
        </p:nvSpPr>
        <p:spPr>
          <a:xfrm>
            <a:off x="8686800" y="6483350"/>
            <a:ext cx="324678" cy="476250"/>
          </a:xfrm>
        </p:spPr>
        <p:txBody>
          <a:bodyPr/>
          <a:lstStyle/>
          <a:p>
            <a:fld id="{E1A6097A-715C-4A56-B015-1592610351D8}" type="slidenum">
              <a:rPr lang="en-AU" sz="1000" smtClean="0"/>
              <a:pPr/>
              <a:t>49</a:t>
            </a:fld>
            <a:endParaRPr lang="en-AU" sz="1000" dirty="0"/>
          </a:p>
        </p:txBody>
      </p:sp>
      <p:pic>
        <p:nvPicPr>
          <p:cNvPr id="5" name="Picture 4" descr="G:\Duck presentation\Duck Season 2013-0513comp.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 y="5401840"/>
            <a:ext cx="6402934" cy="1456160"/>
          </a:xfrm>
          <a:prstGeom prst="rect">
            <a:avLst/>
          </a:prstGeom>
          <a:noFill/>
          <a:effectLst>
            <a:softEdge rad="254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7009937"/>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www.bom.gov.au/web03/ncc/www/awap/rainfall/decile/12month/colour/latest.hres.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356" y="4533288"/>
            <a:ext cx="2896270" cy="2033557"/>
          </a:xfrm>
          <a:prstGeom prst="rect">
            <a:avLst/>
          </a:prstGeom>
          <a:noFill/>
          <a:ln>
            <a:solidFill>
              <a:schemeClr val="bg1">
                <a:lumMod val="75000"/>
                <a:alpha val="55000"/>
              </a:schemeClr>
            </a:solidFill>
          </a:ln>
          <a:extLst>
            <a:ext uri="{909E8E84-426E-40DD-AFC4-6F175D3DCCD1}">
              <a14:hiddenFill xmlns:a14="http://schemas.microsoft.com/office/drawing/2010/main">
                <a:solidFill>
                  <a:srgbClr val="FFFFFF"/>
                </a:solidFill>
              </a14:hiddenFill>
            </a:ext>
          </a:extLst>
        </p:spPr>
      </p:pic>
      <p:sp>
        <p:nvSpPr>
          <p:cNvPr id="17" name="Content Placeholder 8"/>
          <p:cNvSpPr txBox="1">
            <a:spLocks/>
          </p:cNvSpPr>
          <p:nvPr/>
        </p:nvSpPr>
        <p:spPr bwMode="auto">
          <a:xfrm>
            <a:off x="6449580" y="5670181"/>
            <a:ext cx="2467155" cy="1070239"/>
          </a:xfrm>
          <a:prstGeom prst="rect">
            <a:avLst/>
          </a:prstGeom>
          <a:solidFill>
            <a:schemeClr val="bg1"/>
          </a:solidFill>
          <a:ln>
            <a:noFill/>
          </a:ln>
          <a:effectLs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800">
                <a:solidFill>
                  <a:srgbClr val="404040"/>
                </a:solidFill>
                <a:latin typeface="+mn-lt"/>
                <a:ea typeface="+mn-ea"/>
                <a:cs typeface="+mn-cs"/>
              </a:defRPr>
            </a:lvl1pPr>
            <a:lvl2pPr marL="742950" indent="-285750" algn="l" rtl="0" eaLnBrk="1" fontAlgn="base" hangingPunct="1">
              <a:spcBef>
                <a:spcPct val="20000"/>
              </a:spcBef>
              <a:spcAft>
                <a:spcPct val="0"/>
              </a:spcAft>
              <a:buChar char="–"/>
              <a:defRPr sz="2000">
                <a:solidFill>
                  <a:srgbClr val="404040"/>
                </a:solidFill>
                <a:latin typeface="+mn-lt"/>
              </a:defRPr>
            </a:lvl2pPr>
            <a:lvl3pPr marL="1143000" indent="-228600" algn="l" rtl="0" eaLnBrk="1" fontAlgn="base" hangingPunct="1">
              <a:spcBef>
                <a:spcPct val="20000"/>
              </a:spcBef>
              <a:spcAft>
                <a:spcPct val="0"/>
              </a:spcAft>
              <a:buChar char="•"/>
              <a:defRPr sz="2000">
                <a:solidFill>
                  <a:srgbClr val="404040"/>
                </a:solidFill>
                <a:latin typeface="+mn-lt"/>
              </a:defRPr>
            </a:lvl3pPr>
            <a:lvl4pPr marL="1600200" indent="-228600" algn="l" rtl="0" eaLnBrk="1" fontAlgn="base" hangingPunct="1">
              <a:spcBef>
                <a:spcPct val="20000"/>
              </a:spcBef>
              <a:spcAft>
                <a:spcPct val="0"/>
              </a:spcAft>
              <a:buChar char="–"/>
              <a:defRPr sz="2000">
                <a:solidFill>
                  <a:srgbClr val="404040"/>
                </a:solidFill>
                <a:latin typeface="+mn-lt"/>
              </a:defRPr>
            </a:lvl4pPr>
            <a:lvl5pPr marL="2057400" indent="-228600" algn="l" rtl="0" eaLnBrk="1" fontAlgn="base" hangingPunct="1">
              <a:spcBef>
                <a:spcPct val="20000"/>
              </a:spcBef>
              <a:spcAft>
                <a:spcPct val="0"/>
              </a:spcAft>
              <a:buChar char="»"/>
              <a:defRPr sz="2000">
                <a:solidFill>
                  <a:srgbClr val="404040"/>
                </a:solidFill>
                <a:latin typeface="+mn-lt"/>
              </a:defRPr>
            </a:lvl5pPr>
            <a:lvl6pPr marL="2514600" indent="-228600" algn="l" rtl="0" eaLnBrk="1" fontAlgn="base" hangingPunct="1">
              <a:spcBef>
                <a:spcPct val="20000"/>
              </a:spcBef>
              <a:spcAft>
                <a:spcPct val="0"/>
              </a:spcAft>
              <a:buChar char="»"/>
              <a:defRPr sz="2000">
                <a:solidFill>
                  <a:srgbClr val="404040"/>
                </a:solidFill>
                <a:latin typeface="+mn-lt"/>
              </a:defRPr>
            </a:lvl6pPr>
            <a:lvl7pPr marL="2971800" indent="-228600" algn="l" rtl="0" eaLnBrk="1" fontAlgn="base" hangingPunct="1">
              <a:spcBef>
                <a:spcPct val="20000"/>
              </a:spcBef>
              <a:spcAft>
                <a:spcPct val="0"/>
              </a:spcAft>
              <a:buChar char="»"/>
              <a:defRPr sz="2000">
                <a:solidFill>
                  <a:srgbClr val="404040"/>
                </a:solidFill>
                <a:latin typeface="+mn-lt"/>
              </a:defRPr>
            </a:lvl7pPr>
            <a:lvl8pPr marL="3429000" indent="-228600" algn="l" rtl="0" eaLnBrk="1" fontAlgn="base" hangingPunct="1">
              <a:spcBef>
                <a:spcPct val="20000"/>
              </a:spcBef>
              <a:spcAft>
                <a:spcPct val="0"/>
              </a:spcAft>
              <a:buChar char="»"/>
              <a:defRPr sz="2000">
                <a:solidFill>
                  <a:srgbClr val="404040"/>
                </a:solidFill>
                <a:latin typeface="+mn-lt"/>
              </a:defRPr>
            </a:lvl8pPr>
            <a:lvl9pPr marL="3886200" indent="-228600" algn="l" rtl="0" eaLnBrk="1" fontAlgn="base" hangingPunct="1">
              <a:spcBef>
                <a:spcPct val="20000"/>
              </a:spcBef>
              <a:spcAft>
                <a:spcPct val="0"/>
              </a:spcAft>
              <a:buChar char="»"/>
              <a:defRPr sz="2000">
                <a:solidFill>
                  <a:srgbClr val="404040"/>
                </a:solidFill>
                <a:latin typeface="+mn-lt"/>
              </a:defRPr>
            </a:lvl9pPr>
          </a:lstStyle>
          <a:p>
            <a:endParaRPr lang="en-AU" dirty="0"/>
          </a:p>
        </p:txBody>
      </p:sp>
      <p:sp>
        <p:nvSpPr>
          <p:cNvPr id="6149" name="Rectangle 9"/>
          <p:cNvSpPr>
            <a:spLocks noGrp="1" noChangeArrowheads="1"/>
          </p:cNvSpPr>
          <p:nvPr>
            <p:ph type="title"/>
          </p:nvPr>
        </p:nvSpPr>
        <p:spPr>
          <a:xfrm>
            <a:off x="3470273" y="636721"/>
            <a:ext cx="4494908" cy="1325563"/>
          </a:xfrm>
          <a:noFill/>
        </p:spPr>
        <p:txBody>
          <a:bodyPr/>
          <a:lstStyle/>
          <a:p>
            <a:pPr eaLnBrk="1" hangingPunct="1"/>
            <a:r>
              <a:rPr lang="en-US" dirty="0">
                <a:solidFill>
                  <a:srgbClr val="627D62"/>
                </a:solidFill>
              </a:rPr>
              <a:t>Annual rainfall deciles </a:t>
            </a:r>
            <a:br>
              <a:rPr lang="en-US" dirty="0">
                <a:solidFill>
                  <a:srgbClr val="627D62"/>
                </a:solidFill>
              </a:rPr>
            </a:br>
            <a:r>
              <a:rPr lang="en-US" dirty="0">
                <a:solidFill>
                  <a:srgbClr val="627D62"/>
                </a:solidFill>
              </a:rPr>
              <a:t>2013 to 2019</a:t>
            </a:r>
          </a:p>
        </p:txBody>
      </p:sp>
      <p:grpSp>
        <p:nvGrpSpPr>
          <p:cNvPr id="6" name="Group 5">
            <a:extLst>
              <a:ext uri="{FF2B5EF4-FFF2-40B4-BE49-F238E27FC236}">
                <a16:creationId xmlns:a16="http://schemas.microsoft.com/office/drawing/2014/main" id="{EEA2FBAF-8B44-4E88-900D-2DC69EC34221}"/>
              </a:ext>
            </a:extLst>
          </p:cNvPr>
          <p:cNvGrpSpPr/>
          <p:nvPr/>
        </p:nvGrpSpPr>
        <p:grpSpPr>
          <a:xfrm>
            <a:off x="231356" y="258394"/>
            <a:ext cx="8712414" cy="4641388"/>
            <a:chOff x="563515" y="1382360"/>
            <a:chExt cx="8067542" cy="4446241"/>
          </a:xfrm>
        </p:grpSpPr>
        <p:pic>
          <p:nvPicPr>
            <p:cNvPr id="2050"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63515" y="3435219"/>
              <a:ext cx="2687753" cy="1942151"/>
            </a:xfrm>
            <a:prstGeom prst="rect">
              <a:avLst/>
            </a:prstGeom>
            <a:noFill/>
            <a:ln w="9525">
              <a:solidFill>
                <a:schemeClr val="bg1">
                  <a:lumMod val="75000"/>
                  <a:alpha val="5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67250" y="1382360"/>
              <a:ext cx="2714780" cy="1946798"/>
            </a:xfrm>
            <a:prstGeom prst="rect">
              <a:avLst/>
            </a:prstGeom>
            <a:noFill/>
            <a:ln w="9525">
              <a:solidFill>
                <a:schemeClr val="bg1">
                  <a:lumMod val="75000"/>
                  <a:alpha val="5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 Box 11"/>
            <p:cNvSpPr txBox="1">
              <a:spLocks noChangeArrowheads="1"/>
            </p:cNvSpPr>
            <p:nvPr/>
          </p:nvSpPr>
          <p:spPr bwMode="auto">
            <a:xfrm>
              <a:off x="2467027" y="1444148"/>
              <a:ext cx="636891" cy="29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spcBef>
                  <a:spcPct val="50000"/>
                </a:spcBef>
              </a:pPr>
              <a:r>
                <a:rPr lang="en-AU" sz="1400" b="1" dirty="0">
                  <a:solidFill>
                    <a:srgbClr val="000000"/>
                  </a:solidFill>
                  <a:latin typeface="+mn-lt"/>
                </a:rPr>
                <a:t>2013</a:t>
              </a:r>
            </a:p>
          </p:txBody>
        </p:sp>
        <p:sp>
          <p:nvSpPr>
            <p:cNvPr id="14" name="Text Box 11"/>
            <p:cNvSpPr txBox="1">
              <a:spLocks noChangeArrowheads="1"/>
            </p:cNvSpPr>
            <p:nvPr/>
          </p:nvSpPr>
          <p:spPr bwMode="auto">
            <a:xfrm>
              <a:off x="2608367" y="3506890"/>
              <a:ext cx="636891" cy="29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spcBef>
                  <a:spcPct val="50000"/>
                </a:spcBef>
              </a:pPr>
              <a:r>
                <a:rPr lang="en-AU" sz="1400" b="1" dirty="0">
                  <a:solidFill>
                    <a:srgbClr val="000000"/>
                  </a:solidFill>
                  <a:latin typeface="+mn-lt"/>
                </a:rPr>
                <a:t>2014</a:t>
              </a:r>
            </a:p>
          </p:txBody>
        </p:sp>
        <p:pic>
          <p:nvPicPr>
            <p:cNvPr id="1026" name="Picture 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338892" y="3435219"/>
              <a:ext cx="2551167" cy="1931422"/>
            </a:xfrm>
            <a:prstGeom prst="rect">
              <a:avLst/>
            </a:prstGeom>
            <a:noFill/>
            <a:ln w="9525">
              <a:solidFill>
                <a:schemeClr val="bg1">
                  <a:lumMod val="75000"/>
                  <a:alpha val="5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82010" y="3423586"/>
              <a:ext cx="2649047" cy="1954853"/>
            </a:xfrm>
            <a:prstGeom prst="rect">
              <a:avLst/>
            </a:prstGeom>
            <a:noFill/>
            <a:ln w="9525">
              <a:solidFill>
                <a:schemeClr val="bg1">
                  <a:lumMod val="75000"/>
                  <a:alpha val="5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19" name="Text Box 11"/>
            <p:cNvSpPr txBox="1">
              <a:spLocks noChangeArrowheads="1"/>
            </p:cNvSpPr>
            <p:nvPr/>
          </p:nvSpPr>
          <p:spPr bwMode="auto">
            <a:xfrm>
              <a:off x="7881758" y="3459868"/>
              <a:ext cx="611163" cy="29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spcBef>
                  <a:spcPct val="50000"/>
                </a:spcBef>
              </a:pPr>
              <a:r>
                <a:rPr lang="en-AU" sz="1400" b="1" dirty="0">
                  <a:solidFill>
                    <a:srgbClr val="000000"/>
                  </a:solidFill>
                  <a:latin typeface="+mn-lt"/>
                </a:rPr>
                <a:t>2016</a:t>
              </a:r>
            </a:p>
          </p:txBody>
        </p:sp>
        <p:sp>
          <p:nvSpPr>
            <p:cNvPr id="15" name="Text Box 11"/>
            <p:cNvSpPr txBox="1">
              <a:spLocks noChangeArrowheads="1"/>
            </p:cNvSpPr>
            <p:nvPr/>
          </p:nvSpPr>
          <p:spPr bwMode="auto">
            <a:xfrm>
              <a:off x="5151015" y="3500391"/>
              <a:ext cx="561148" cy="29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spcBef>
                  <a:spcPct val="50000"/>
                </a:spcBef>
              </a:pPr>
              <a:r>
                <a:rPr lang="en-AU" sz="1400" b="1" dirty="0">
                  <a:solidFill>
                    <a:srgbClr val="000000"/>
                  </a:solidFill>
                  <a:latin typeface="+mn-lt"/>
                </a:rPr>
                <a:t>2015</a:t>
              </a:r>
            </a:p>
          </p:txBody>
        </p:sp>
        <p:sp>
          <p:nvSpPr>
            <p:cNvPr id="21" name="Text Box 11"/>
            <p:cNvSpPr txBox="1">
              <a:spLocks noChangeArrowheads="1"/>
            </p:cNvSpPr>
            <p:nvPr/>
          </p:nvSpPr>
          <p:spPr bwMode="auto">
            <a:xfrm>
              <a:off x="2492273" y="5533764"/>
              <a:ext cx="694693" cy="29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spcBef>
                  <a:spcPct val="50000"/>
                </a:spcBef>
              </a:pPr>
              <a:r>
                <a:rPr lang="en-AU" sz="1400" b="1" dirty="0">
                  <a:solidFill>
                    <a:srgbClr val="000000"/>
                  </a:solidFill>
                  <a:latin typeface="+mn-lt"/>
                </a:rPr>
                <a:t>2017</a:t>
              </a:r>
            </a:p>
          </p:txBody>
        </p:sp>
      </p:grpSp>
      <p:sp>
        <p:nvSpPr>
          <p:cNvPr id="27" name="Rectangle 26">
            <a:extLst>
              <a:ext uri="{FF2B5EF4-FFF2-40B4-BE49-F238E27FC236}">
                <a16:creationId xmlns:a16="http://schemas.microsoft.com/office/drawing/2014/main" id="{6791134B-CCB5-49CE-9357-9F8CB767986D}"/>
              </a:ext>
            </a:extLst>
          </p:cNvPr>
          <p:cNvSpPr/>
          <p:nvPr/>
        </p:nvSpPr>
        <p:spPr>
          <a:xfrm>
            <a:off x="5859773" y="1299502"/>
            <a:ext cx="3056962" cy="400110"/>
          </a:xfrm>
          <a:prstGeom prst="rect">
            <a:avLst/>
          </a:prstGeom>
        </p:spPr>
        <p:txBody>
          <a:bodyPr wrap="square">
            <a:spAutoFit/>
          </a:bodyPr>
          <a:lstStyle/>
          <a:p>
            <a:r>
              <a:rPr lang="en-AU" sz="1000" dirty="0">
                <a:solidFill>
                  <a:srgbClr val="627D62"/>
                </a:solidFill>
              </a:rPr>
              <a:t>(Deciles = rainfall received compared to historical averages)</a:t>
            </a:r>
          </a:p>
        </p:txBody>
      </p:sp>
      <p:sp>
        <p:nvSpPr>
          <p:cNvPr id="24" name="Rectangle 23">
            <a:extLst>
              <a:ext uri="{FF2B5EF4-FFF2-40B4-BE49-F238E27FC236}">
                <a16:creationId xmlns:a16="http://schemas.microsoft.com/office/drawing/2014/main" id="{D8187707-6B18-4932-A80A-BB625B22D1C3}"/>
              </a:ext>
            </a:extLst>
          </p:cNvPr>
          <p:cNvSpPr/>
          <p:nvPr/>
        </p:nvSpPr>
        <p:spPr>
          <a:xfrm>
            <a:off x="0" y="6566845"/>
            <a:ext cx="1758973" cy="261610"/>
          </a:xfrm>
          <a:prstGeom prst="rect">
            <a:avLst/>
          </a:prstGeom>
        </p:spPr>
        <p:txBody>
          <a:bodyPr wrap="square">
            <a:spAutoFit/>
          </a:bodyPr>
          <a:lstStyle/>
          <a:p>
            <a:pPr eaLnBrk="1" hangingPunct="1">
              <a:defRPr/>
            </a:pPr>
            <a:r>
              <a:rPr lang="en-AU" sz="1100" b="1" i="1" dirty="0">
                <a:solidFill>
                  <a:schemeClr val="tx1">
                    <a:lumMod val="50000"/>
                  </a:schemeClr>
                </a:solidFill>
              </a:rPr>
              <a:t>Source: www.bom.gov.au </a:t>
            </a:r>
          </a:p>
        </p:txBody>
      </p:sp>
      <p:pic>
        <p:nvPicPr>
          <p:cNvPr id="4" name="Picture 3">
            <a:extLst>
              <a:ext uri="{FF2B5EF4-FFF2-40B4-BE49-F238E27FC236}">
                <a16:creationId xmlns:a16="http://schemas.microsoft.com/office/drawing/2014/main" id="{19BDDE64-A61A-4E7B-9FE4-E40D198DADB4}"/>
              </a:ext>
            </a:extLst>
          </p:cNvPr>
          <p:cNvPicPr>
            <a:picLocks noChangeAspect="1"/>
          </p:cNvPicPr>
          <p:nvPr/>
        </p:nvPicPr>
        <p:blipFill>
          <a:blip r:embed="rId8"/>
          <a:stretch>
            <a:fillRect/>
          </a:stretch>
        </p:blipFill>
        <p:spPr>
          <a:xfrm>
            <a:off x="3207703" y="4530942"/>
            <a:ext cx="2783397" cy="2016190"/>
          </a:xfrm>
          <a:prstGeom prst="rect">
            <a:avLst/>
          </a:prstGeom>
        </p:spPr>
      </p:pic>
      <p:pic>
        <p:nvPicPr>
          <p:cNvPr id="20" name="Picture 19">
            <a:extLst>
              <a:ext uri="{FF2B5EF4-FFF2-40B4-BE49-F238E27FC236}">
                <a16:creationId xmlns:a16="http://schemas.microsoft.com/office/drawing/2014/main" id="{4ED98AA2-6CFF-46F7-910E-CE96DB88E758}"/>
              </a:ext>
            </a:extLst>
          </p:cNvPr>
          <p:cNvPicPr>
            <a:picLocks noChangeAspect="1"/>
          </p:cNvPicPr>
          <p:nvPr/>
        </p:nvPicPr>
        <p:blipFill>
          <a:blip r:embed="rId9"/>
          <a:stretch>
            <a:fillRect/>
          </a:stretch>
        </p:blipFill>
        <p:spPr>
          <a:xfrm>
            <a:off x="6064851" y="4521580"/>
            <a:ext cx="2935609" cy="2123769"/>
          </a:xfrm>
          <a:prstGeom prst="rect">
            <a:avLst/>
          </a:prstGeom>
        </p:spPr>
      </p:pic>
      <p:sp>
        <p:nvSpPr>
          <p:cNvPr id="18" name="Text Box 11">
            <a:extLst>
              <a:ext uri="{FF2B5EF4-FFF2-40B4-BE49-F238E27FC236}">
                <a16:creationId xmlns:a16="http://schemas.microsoft.com/office/drawing/2014/main" id="{B93A9E67-29CF-4857-917E-8A1893A909F9}"/>
              </a:ext>
            </a:extLst>
          </p:cNvPr>
          <p:cNvSpPr txBox="1">
            <a:spLocks noChangeArrowheads="1"/>
          </p:cNvSpPr>
          <p:nvPr/>
        </p:nvSpPr>
        <p:spPr bwMode="auto">
          <a:xfrm>
            <a:off x="5233843" y="4602734"/>
            <a:ext cx="76823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spcBef>
                <a:spcPct val="50000"/>
              </a:spcBef>
            </a:pPr>
            <a:r>
              <a:rPr lang="en-AU" sz="1400" b="1" dirty="0">
                <a:solidFill>
                  <a:srgbClr val="000000"/>
                </a:solidFill>
                <a:latin typeface="+mn-lt"/>
              </a:rPr>
              <a:t>2018</a:t>
            </a:r>
          </a:p>
        </p:txBody>
      </p:sp>
      <p:sp>
        <p:nvSpPr>
          <p:cNvPr id="28" name="Text Box 11">
            <a:extLst>
              <a:ext uri="{FF2B5EF4-FFF2-40B4-BE49-F238E27FC236}">
                <a16:creationId xmlns:a16="http://schemas.microsoft.com/office/drawing/2014/main" id="{1E609BEE-FEFE-4173-A63C-9427C1723B58}"/>
              </a:ext>
            </a:extLst>
          </p:cNvPr>
          <p:cNvSpPr txBox="1">
            <a:spLocks noChangeArrowheads="1"/>
          </p:cNvSpPr>
          <p:nvPr/>
        </p:nvSpPr>
        <p:spPr bwMode="auto">
          <a:xfrm>
            <a:off x="8193248" y="4595646"/>
            <a:ext cx="76823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spcBef>
                <a:spcPct val="50000"/>
              </a:spcBef>
            </a:pPr>
            <a:r>
              <a:rPr lang="en-AU" sz="1400" b="1" dirty="0">
                <a:solidFill>
                  <a:srgbClr val="000000"/>
                </a:solidFill>
                <a:latin typeface="+mn-lt"/>
              </a:rPr>
              <a:t>2019</a:t>
            </a:r>
          </a:p>
        </p:txBody>
      </p:sp>
    </p:spTree>
    <p:extLst>
      <p:ext uri="{BB962C8B-B14F-4D97-AF65-F5344CB8AC3E}">
        <p14:creationId xmlns:p14="http://schemas.microsoft.com/office/powerpoint/2010/main" val="867846033"/>
      </p:ext>
    </p:extLst>
  </p:cSld>
  <p:clrMapOvr>
    <a:overrideClrMapping bg1="lt1" tx1="dk1" bg2="lt2" tx2="dk2" accent1="accent1" accent2="accent2" accent3="accent3" accent4="accent4" accent5="accent5" accent6="accent6" hlink="hlink" folHlink="folHlink"/>
  </p:clrMapOvr>
  <p:transition spd="slow">
    <p:wip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F8D0D-8C29-4283-85EA-231ABA394905}"/>
              </a:ext>
            </a:extLst>
          </p:cNvPr>
          <p:cNvSpPr>
            <a:spLocks noGrp="1"/>
          </p:cNvSpPr>
          <p:nvPr>
            <p:ph type="title"/>
          </p:nvPr>
        </p:nvSpPr>
        <p:spPr>
          <a:xfrm>
            <a:off x="628650" y="365127"/>
            <a:ext cx="7886700" cy="625474"/>
          </a:xfrm>
        </p:spPr>
        <p:txBody>
          <a:bodyPr/>
          <a:lstStyle/>
          <a:p>
            <a:r>
              <a:rPr lang="en-AU" dirty="0">
                <a:solidFill>
                  <a:srgbClr val="627D62"/>
                </a:solidFill>
              </a:rPr>
              <a:t>Summary</a:t>
            </a:r>
            <a:endParaRPr lang="en-AU" dirty="0"/>
          </a:p>
        </p:txBody>
      </p:sp>
      <p:sp>
        <p:nvSpPr>
          <p:cNvPr id="3" name="Content Placeholder 2">
            <a:extLst>
              <a:ext uri="{FF2B5EF4-FFF2-40B4-BE49-F238E27FC236}">
                <a16:creationId xmlns:a16="http://schemas.microsoft.com/office/drawing/2014/main" id="{D3B3324C-B5B6-49CC-B4EA-82EA4F82CB73}"/>
              </a:ext>
            </a:extLst>
          </p:cNvPr>
          <p:cNvSpPr>
            <a:spLocks noGrp="1"/>
          </p:cNvSpPr>
          <p:nvPr>
            <p:ph idx="1"/>
          </p:nvPr>
        </p:nvSpPr>
        <p:spPr>
          <a:xfrm>
            <a:off x="628650" y="1120140"/>
            <a:ext cx="7886700" cy="5056823"/>
          </a:xfrm>
        </p:spPr>
        <p:txBody>
          <a:bodyPr>
            <a:normAutofit/>
          </a:bodyPr>
          <a:lstStyle/>
          <a:p>
            <a:pPr>
              <a:lnSpc>
                <a:spcPct val="120000"/>
              </a:lnSpc>
              <a:spcBef>
                <a:spcPts val="0"/>
              </a:spcBef>
            </a:pPr>
            <a:r>
              <a:rPr lang="en-AU" sz="1600" dirty="0"/>
              <a:t>Game duck abundance increased slightly from last year but is well below average.  Birds are confined to north/central QLD, southern NSW/northern Victoria and south-western Victoria and south-eastern South Australia.  </a:t>
            </a:r>
          </a:p>
          <a:p>
            <a:pPr>
              <a:lnSpc>
                <a:spcPct val="120000"/>
              </a:lnSpc>
              <a:spcBef>
                <a:spcPts val="0"/>
              </a:spcBef>
            </a:pPr>
            <a:endParaRPr lang="en-AU" sz="1200" dirty="0"/>
          </a:p>
          <a:p>
            <a:pPr>
              <a:lnSpc>
                <a:spcPct val="120000"/>
              </a:lnSpc>
              <a:spcBef>
                <a:spcPts val="0"/>
              </a:spcBef>
            </a:pPr>
            <a:r>
              <a:rPr lang="en-AU" sz="1600" dirty="0"/>
              <a:t>Given the absence of habitat in central eastern Australia, there is limited opportunity for large-scale movement between north and south.   </a:t>
            </a:r>
          </a:p>
          <a:p>
            <a:pPr>
              <a:lnSpc>
                <a:spcPct val="120000"/>
              </a:lnSpc>
              <a:spcBef>
                <a:spcPts val="0"/>
              </a:spcBef>
            </a:pPr>
            <a:endParaRPr lang="en-AU" sz="1200" dirty="0"/>
          </a:p>
          <a:p>
            <a:pPr>
              <a:lnSpc>
                <a:spcPct val="120000"/>
              </a:lnSpc>
              <a:spcBef>
                <a:spcPts val="0"/>
              </a:spcBef>
            </a:pPr>
            <a:r>
              <a:rPr lang="en-AU" sz="1600" dirty="0"/>
              <a:t>Excluding 2016, there has been very little large-scale waterbird breeding since 2013 and the existing populations constitute core breeding stock.  </a:t>
            </a:r>
          </a:p>
          <a:p>
            <a:pPr>
              <a:lnSpc>
                <a:spcPct val="120000"/>
              </a:lnSpc>
              <a:spcBef>
                <a:spcPts val="0"/>
              </a:spcBef>
            </a:pPr>
            <a:endParaRPr lang="en-AU" sz="1200" dirty="0"/>
          </a:p>
          <a:p>
            <a:pPr>
              <a:lnSpc>
                <a:spcPct val="120000"/>
              </a:lnSpc>
              <a:spcBef>
                <a:spcPts val="0"/>
              </a:spcBef>
            </a:pPr>
            <a:r>
              <a:rPr lang="en-AU" sz="1600" dirty="0"/>
              <a:t>A positive IOD, negative SAM and delay to the onset of the monsoon are contributing to the prediction for a hotter and drier summer for eastern Australia. Should this occur, waterbird habitat availability will continue to decline.</a:t>
            </a:r>
          </a:p>
          <a:p>
            <a:pPr>
              <a:lnSpc>
                <a:spcPct val="120000"/>
              </a:lnSpc>
              <a:spcBef>
                <a:spcPts val="0"/>
              </a:spcBef>
            </a:pPr>
            <a:endParaRPr lang="en-AU" sz="1200" dirty="0"/>
          </a:p>
          <a:p>
            <a:pPr>
              <a:lnSpc>
                <a:spcPct val="120000"/>
              </a:lnSpc>
              <a:spcBef>
                <a:spcPts val="0"/>
              </a:spcBef>
            </a:pPr>
            <a:r>
              <a:rPr lang="en-AU" sz="1600" dirty="0"/>
              <a:t>Waterbird abundance, breeding and habitat availability are showing long-term declines. </a:t>
            </a:r>
          </a:p>
          <a:p>
            <a:endParaRPr lang="en-AU" dirty="0"/>
          </a:p>
        </p:txBody>
      </p:sp>
      <p:sp>
        <p:nvSpPr>
          <p:cNvPr id="4" name="Slide Number Placeholder 3">
            <a:extLst>
              <a:ext uri="{FF2B5EF4-FFF2-40B4-BE49-F238E27FC236}">
                <a16:creationId xmlns:a16="http://schemas.microsoft.com/office/drawing/2014/main" id="{C550A0F0-55D3-4B72-A5DB-913CABF2916E}"/>
              </a:ext>
            </a:extLst>
          </p:cNvPr>
          <p:cNvSpPr>
            <a:spLocks noGrp="1"/>
          </p:cNvSpPr>
          <p:nvPr>
            <p:ph type="sldNum" sz="quarter" idx="12"/>
          </p:nvPr>
        </p:nvSpPr>
        <p:spPr/>
        <p:txBody>
          <a:bodyPr/>
          <a:lstStyle/>
          <a:p>
            <a:fld id="{E1A6097A-715C-4A56-B015-1592610351D8}" type="slidenum">
              <a:rPr lang="en-AU" smtClean="0"/>
              <a:pPr/>
              <a:t>50</a:t>
            </a:fld>
            <a:endParaRPr lang="en-AU" dirty="0"/>
          </a:p>
        </p:txBody>
      </p:sp>
    </p:spTree>
    <p:extLst>
      <p:ext uri="{BB962C8B-B14F-4D97-AF65-F5344CB8AC3E}">
        <p14:creationId xmlns:p14="http://schemas.microsoft.com/office/powerpoint/2010/main" val="3321036654"/>
      </p:ext>
    </p:extLst>
  </p:cSld>
  <p:clrMapOvr>
    <a:masterClrMapping/>
  </p:clrMapOvr>
  <p:transition spd="slow">
    <p:wip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760"/>
            <a:ext cx="7886700" cy="645027"/>
          </a:xfrm>
        </p:spPr>
        <p:txBody>
          <a:bodyPr/>
          <a:lstStyle/>
          <a:p>
            <a:r>
              <a:rPr lang="en-AU" dirty="0">
                <a:solidFill>
                  <a:srgbClr val="627D62"/>
                </a:solidFill>
              </a:rPr>
              <a:t>References</a:t>
            </a:r>
          </a:p>
        </p:txBody>
      </p:sp>
      <p:sp>
        <p:nvSpPr>
          <p:cNvPr id="9" name="Content Placeholder 8"/>
          <p:cNvSpPr>
            <a:spLocks noGrp="1"/>
          </p:cNvSpPr>
          <p:nvPr>
            <p:ph idx="1"/>
          </p:nvPr>
        </p:nvSpPr>
        <p:spPr>
          <a:xfrm>
            <a:off x="554066" y="1339852"/>
            <a:ext cx="8035867" cy="4743581"/>
          </a:xfrm>
        </p:spPr>
        <p:txBody>
          <a:bodyPr>
            <a:normAutofit fontScale="85000" lnSpcReduction="20000"/>
          </a:bodyPr>
          <a:lstStyle/>
          <a:p>
            <a:pPr>
              <a:buFont typeface="Wingdings" panose="05000000000000000000" pitchFamily="2" charset="2"/>
              <a:buChar char="§"/>
            </a:pPr>
            <a:r>
              <a:rPr lang="en-AU" sz="1600" dirty="0">
                <a:solidFill>
                  <a:srgbClr val="000000"/>
                </a:solidFill>
                <a:ea typeface="ＭＳ Ｐゴシック" pitchFamily="34" charset="-128"/>
              </a:rPr>
              <a:t>Bureau of Meteorology - </a:t>
            </a:r>
            <a:r>
              <a:rPr lang="en-AU" sz="1600" u="sng" dirty="0">
                <a:solidFill>
                  <a:srgbClr val="000000"/>
                </a:solidFill>
                <a:ea typeface="ＭＳ Ｐゴシック" pitchFamily="34" charset="-128"/>
                <a:hlinkClick r:id="rId2"/>
              </a:rPr>
              <a:t>www.bom.gov.au</a:t>
            </a:r>
            <a:endParaRPr lang="en-AU" sz="1600" u="sng" dirty="0">
              <a:solidFill>
                <a:srgbClr val="000000"/>
              </a:solidFill>
              <a:ea typeface="ＭＳ Ｐゴシック" pitchFamily="34" charset="-128"/>
            </a:endParaRPr>
          </a:p>
          <a:p>
            <a:pPr>
              <a:buFont typeface="Wingdings" panose="05000000000000000000" pitchFamily="2" charset="2"/>
              <a:buChar char="§"/>
            </a:pPr>
            <a:r>
              <a:rPr lang="en-AU" sz="1600" dirty="0">
                <a:solidFill>
                  <a:srgbClr val="000000"/>
                </a:solidFill>
                <a:ea typeface="ＭＳ Ｐゴシック" pitchFamily="34" charset="-128"/>
              </a:rPr>
              <a:t>Bureau of Meteorology (2019) </a:t>
            </a:r>
            <a:r>
              <a:rPr lang="en-AU" sz="1600" i="1" dirty="0">
                <a:solidFill>
                  <a:schemeClr val="tx1">
                    <a:lumMod val="50000"/>
                  </a:schemeClr>
                </a:solidFill>
              </a:rPr>
              <a:t>Special Climate Statement 70 Update – drought conditions in Australia and impact on water resources in the Murray Darling Basin.  </a:t>
            </a:r>
            <a:endParaRPr lang="en-AU" sz="1600" dirty="0"/>
          </a:p>
          <a:p>
            <a:pPr>
              <a:buFont typeface="Wingdings" panose="05000000000000000000" pitchFamily="2" charset="2"/>
              <a:buChar char="§"/>
            </a:pPr>
            <a:r>
              <a:rPr lang="en-AU" sz="1600" dirty="0"/>
              <a:t>Department of Primary Industries (DPI) 2019: </a:t>
            </a:r>
            <a:r>
              <a:rPr lang="en-AU" sz="1600" dirty="0">
                <a:hlinkClick r:id="rId3"/>
              </a:rPr>
              <a:t>https://edis.dpi.nsw.gov.au/</a:t>
            </a:r>
            <a:r>
              <a:rPr lang="en-AU" sz="1600" dirty="0"/>
              <a:t>   </a:t>
            </a:r>
          </a:p>
          <a:p>
            <a:pPr>
              <a:buFont typeface="Wingdings" panose="05000000000000000000" pitchFamily="2" charset="2"/>
              <a:buChar char="§"/>
            </a:pPr>
            <a:r>
              <a:rPr lang="en-AU" sz="1600" dirty="0" err="1"/>
              <a:t>Jenouvrier</a:t>
            </a:r>
            <a:r>
              <a:rPr lang="en-AU" sz="1600" dirty="0"/>
              <a:t>  S. (2013) Impacts of climate change on avian populations. </a:t>
            </a:r>
            <a:r>
              <a:rPr lang="en-AU" sz="1600" i="1" dirty="0"/>
              <a:t>Glob Change </a:t>
            </a:r>
            <a:r>
              <a:rPr lang="en-AU" sz="1600" i="1" dirty="0" err="1"/>
              <a:t>Biol</a:t>
            </a:r>
            <a:r>
              <a:rPr lang="en-AU" sz="1600" i="1" dirty="0"/>
              <a:t>, </a:t>
            </a:r>
            <a:r>
              <a:rPr lang="en-AU" sz="1600" dirty="0"/>
              <a:t>19: 2036-2057. doi:</a:t>
            </a:r>
            <a:r>
              <a:rPr lang="en-AU" sz="1600" dirty="0">
                <a:hlinkClick r:id="rId4"/>
              </a:rPr>
              <a:t>10.1111/gcb.12195</a:t>
            </a:r>
            <a:endParaRPr lang="en-AU" sz="1600" dirty="0"/>
          </a:p>
          <a:p>
            <a:pPr>
              <a:buFont typeface="Wingdings" panose="05000000000000000000" pitchFamily="2" charset="2"/>
              <a:buChar char="§"/>
            </a:pPr>
            <a:r>
              <a:rPr lang="en-AU" sz="1600" dirty="0"/>
              <a:t>Kingsford R. T. and  Norman F. I.  (2002) Australian waterbirds—products of the continent's ecology,</a:t>
            </a:r>
            <a:r>
              <a:rPr lang="en-AU" sz="1600" i="1" dirty="0"/>
              <a:t> Emu - Austral Ornithology</a:t>
            </a:r>
            <a:r>
              <a:rPr lang="en-AU" sz="1600" dirty="0"/>
              <a:t>, 102:1, 47 69, DOI: </a:t>
            </a:r>
            <a:r>
              <a:rPr lang="en-AU" sz="1600" u="sng" dirty="0">
                <a:hlinkClick r:id="rId5"/>
              </a:rPr>
              <a:t>10.1071/MU01030</a:t>
            </a:r>
            <a:endParaRPr lang="en-AU" sz="1600" u="sng" dirty="0"/>
          </a:p>
          <a:p>
            <a:pPr>
              <a:spcBef>
                <a:spcPct val="0"/>
              </a:spcBef>
              <a:buFont typeface="Wingdings" panose="05000000000000000000" pitchFamily="2" charset="2"/>
              <a:buChar char="§"/>
            </a:pPr>
            <a:endParaRPr lang="en-AU" sz="1600" dirty="0">
              <a:solidFill>
                <a:srgbClr val="000000"/>
              </a:solidFill>
              <a:ea typeface="ＭＳ Ｐゴシック" pitchFamily="34" charset="-128"/>
            </a:endParaRPr>
          </a:p>
          <a:p>
            <a:pPr>
              <a:spcBef>
                <a:spcPct val="0"/>
              </a:spcBef>
              <a:buFont typeface="Wingdings" panose="05000000000000000000" pitchFamily="2" charset="2"/>
              <a:buChar char="§"/>
            </a:pPr>
            <a:r>
              <a:rPr lang="en-AU" sz="1600" dirty="0" err="1">
                <a:solidFill>
                  <a:srgbClr val="000000"/>
                </a:solidFill>
                <a:ea typeface="ＭＳ Ｐゴシック" pitchFamily="34" charset="-128"/>
              </a:rPr>
              <a:t>Moloney</a:t>
            </a:r>
            <a:r>
              <a:rPr lang="en-AU" sz="1600" dirty="0">
                <a:solidFill>
                  <a:srgbClr val="000000"/>
                </a:solidFill>
                <a:ea typeface="ＭＳ Ｐゴシック" pitchFamily="34" charset="-128"/>
              </a:rPr>
              <a:t>, P.D. and Powell, Z. (2019) </a:t>
            </a:r>
            <a:r>
              <a:rPr lang="en-AU" sz="1600" i="1" dirty="0">
                <a:solidFill>
                  <a:srgbClr val="000000"/>
                </a:solidFill>
                <a:ea typeface="ＭＳ Ｐゴシック" pitchFamily="34" charset="-128"/>
              </a:rPr>
              <a:t>Estimate of duck and Stubble Quail harvest in Victoria for 2019: results from surveys of Victorian Game Licence holders in 2019. </a:t>
            </a:r>
            <a:r>
              <a:rPr lang="en-AU" sz="1600" dirty="0">
                <a:solidFill>
                  <a:srgbClr val="000000"/>
                </a:solidFill>
                <a:ea typeface="ＭＳ Ｐゴシック" pitchFamily="34" charset="-128"/>
              </a:rPr>
              <a:t>Unpublished Client Report for the Game Management Authority. Arthur </a:t>
            </a:r>
            <a:r>
              <a:rPr lang="en-AU" sz="1600" dirty="0" err="1">
                <a:solidFill>
                  <a:srgbClr val="000000"/>
                </a:solidFill>
                <a:ea typeface="ＭＳ Ｐゴシック" pitchFamily="34" charset="-128"/>
              </a:rPr>
              <a:t>Rylah</a:t>
            </a:r>
            <a:r>
              <a:rPr lang="en-AU" sz="1600" dirty="0">
                <a:solidFill>
                  <a:srgbClr val="000000"/>
                </a:solidFill>
                <a:ea typeface="ＭＳ Ｐゴシック" pitchFamily="34" charset="-128"/>
              </a:rPr>
              <a:t> Institute for Environmental Research, Department of Environment, Land, Water and Planning, Heidelberg, Victoria.</a:t>
            </a:r>
          </a:p>
          <a:p>
            <a:pPr>
              <a:spcBef>
                <a:spcPct val="0"/>
              </a:spcBef>
              <a:buFont typeface="Wingdings" panose="05000000000000000000" pitchFamily="2" charset="2"/>
              <a:buChar char="§"/>
            </a:pPr>
            <a:endParaRPr lang="en-AU" sz="1600" dirty="0">
              <a:solidFill>
                <a:srgbClr val="000000"/>
              </a:solidFill>
              <a:ea typeface="ＭＳ Ｐゴシック" pitchFamily="34" charset="-128"/>
            </a:endParaRPr>
          </a:p>
          <a:p>
            <a:pPr>
              <a:spcBef>
                <a:spcPct val="0"/>
              </a:spcBef>
              <a:buFont typeface="Wingdings" panose="05000000000000000000" pitchFamily="2" charset="2"/>
              <a:buChar char="§"/>
            </a:pPr>
            <a:r>
              <a:rPr lang="en-AU" sz="1600" dirty="0">
                <a:solidFill>
                  <a:srgbClr val="000000"/>
                </a:solidFill>
                <a:ea typeface="ＭＳ Ｐゴシック" pitchFamily="34" charset="-128"/>
              </a:rPr>
              <a:t>Murray Darling Basin Authority – </a:t>
            </a:r>
            <a:r>
              <a:rPr lang="en-AU" sz="1600" dirty="0">
                <a:solidFill>
                  <a:srgbClr val="000000"/>
                </a:solidFill>
                <a:ea typeface="ＭＳ Ｐゴシック" pitchFamily="34" charset="-128"/>
                <a:hlinkClick r:id="rId6"/>
              </a:rPr>
              <a:t>www.mdba.gov.au</a:t>
            </a:r>
            <a:endParaRPr lang="en-AU" sz="1600" dirty="0">
              <a:solidFill>
                <a:srgbClr val="000000"/>
              </a:solidFill>
              <a:ea typeface="ＭＳ Ｐゴシック" pitchFamily="34" charset="-128"/>
            </a:endParaRPr>
          </a:p>
          <a:p>
            <a:pPr>
              <a:spcBef>
                <a:spcPct val="0"/>
              </a:spcBef>
              <a:buFont typeface="Wingdings" panose="05000000000000000000" pitchFamily="2" charset="2"/>
              <a:buChar char="§"/>
            </a:pPr>
            <a:endParaRPr lang="en-AU" sz="1600" dirty="0">
              <a:solidFill>
                <a:srgbClr val="000000"/>
              </a:solidFill>
              <a:ea typeface="ＭＳ Ｐゴシック" pitchFamily="34" charset="-128"/>
            </a:endParaRPr>
          </a:p>
          <a:p>
            <a:pPr>
              <a:spcBef>
                <a:spcPct val="0"/>
              </a:spcBef>
              <a:buFont typeface="Wingdings" panose="05000000000000000000" pitchFamily="2" charset="2"/>
              <a:buChar char="§"/>
            </a:pPr>
            <a:r>
              <a:rPr lang="en-AU" sz="1600" dirty="0">
                <a:solidFill>
                  <a:srgbClr val="000000"/>
                </a:solidFill>
                <a:ea typeface="ＭＳ Ｐゴシック" pitchFamily="34" charset="-128"/>
              </a:rPr>
              <a:t>Porter JL. Kingsford RT. Brandis K (2019) </a:t>
            </a:r>
            <a:r>
              <a:rPr lang="en-AU" sz="1600" i="1" dirty="0">
                <a:solidFill>
                  <a:srgbClr val="000000"/>
                </a:solidFill>
                <a:ea typeface="ＭＳ Ｐゴシック" pitchFamily="34" charset="-128"/>
              </a:rPr>
              <a:t>Aerial Survey of Wetland Birds in Eastern Australia- October 2019 Annual Summary Report, </a:t>
            </a:r>
            <a:r>
              <a:rPr lang="en-AU" sz="1600" dirty="0">
                <a:solidFill>
                  <a:srgbClr val="000000"/>
                </a:solidFill>
                <a:ea typeface="ＭＳ Ｐゴシック" pitchFamily="34" charset="-128"/>
              </a:rPr>
              <a:t>University of New South Wales 2018.</a:t>
            </a:r>
          </a:p>
          <a:p>
            <a:pPr>
              <a:spcBef>
                <a:spcPct val="0"/>
              </a:spcBef>
              <a:buFont typeface="Wingdings" panose="05000000000000000000" pitchFamily="2" charset="2"/>
              <a:buChar char="§"/>
            </a:pPr>
            <a:endParaRPr lang="en-AU" sz="1600" dirty="0">
              <a:solidFill>
                <a:srgbClr val="000000"/>
              </a:solidFill>
              <a:ea typeface="ＭＳ Ｐゴシック" pitchFamily="34" charset="-128"/>
            </a:endParaRPr>
          </a:p>
          <a:p>
            <a:pPr>
              <a:spcBef>
                <a:spcPct val="0"/>
              </a:spcBef>
              <a:buFont typeface="Wingdings" panose="05000000000000000000" pitchFamily="2" charset="2"/>
              <a:buChar char="§"/>
            </a:pPr>
            <a:r>
              <a:rPr lang="en-AU" sz="1600" dirty="0">
                <a:solidFill>
                  <a:srgbClr val="000000"/>
                </a:solidFill>
                <a:ea typeface="ＭＳ Ｐゴシック" pitchFamily="34" charset="-128"/>
              </a:rPr>
              <a:t>Queensland Government 2019.  Drought declarations (Department of Agriculture and Fisheries): </a:t>
            </a:r>
            <a:r>
              <a:rPr lang="en-AU" sz="1600" dirty="0">
                <a:solidFill>
                  <a:srgbClr val="000000"/>
                </a:solidFill>
                <a:ea typeface="ＭＳ Ｐゴシック" pitchFamily="34" charset="-128"/>
                <a:hlinkClick r:id="rId7"/>
              </a:rPr>
              <a:t>http://www.longpaddock.qld.gov.au/drought/drought-declarations/</a:t>
            </a:r>
            <a:endParaRPr lang="en-AU" sz="1600" dirty="0">
              <a:solidFill>
                <a:srgbClr val="000000"/>
              </a:solidFill>
              <a:ea typeface="ＭＳ Ｐゴシック" pitchFamily="34" charset="-128"/>
            </a:endParaRPr>
          </a:p>
          <a:p>
            <a:pPr>
              <a:spcBef>
                <a:spcPct val="0"/>
              </a:spcBef>
              <a:buFont typeface="Wingdings" panose="05000000000000000000" pitchFamily="2" charset="2"/>
              <a:buChar char="§"/>
            </a:pPr>
            <a:endParaRPr lang="en-AU" sz="1600" dirty="0">
              <a:solidFill>
                <a:srgbClr val="000000"/>
              </a:solidFill>
              <a:ea typeface="ＭＳ Ｐゴシック" pitchFamily="34" charset="-128"/>
            </a:endParaRPr>
          </a:p>
          <a:p>
            <a:pPr marL="0" indent="0">
              <a:spcBef>
                <a:spcPts val="0"/>
              </a:spcBef>
              <a:buNone/>
            </a:pPr>
            <a:endParaRPr lang="en-AU" sz="1600" dirty="0">
              <a:solidFill>
                <a:srgbClr val="000000"/>
              </a:solidFill>
              <a:ea typeface="ＭＳ Ｐゴシック" pitchFamily="34" charset="-128"/>
            </a:endParaRPr>
          </a:p>
          <a:p>
            <a:pPr>
              <a:spcBef>
                <a:spcPct val="0"/>
              </a:spcBef>
              <a:buFont typeface="Wingdings" panose="05000000000000000000" pitchFamily="2" charset="2"/>
              <a:buChar char="§"/>
            </a:pPr>
            <a:r>
              <a:rPr lang="en-AU" sz="1600" dirty="0">
                <a:solidFill>
                  <a:srgbClr val="000000"/>
                </a:solidFill>
                <a:ea typeface="ＭＳ Ｐゴシック" pitchFamily="34" charset="-128"/>
              </a:rPr>
              <a:t>The Long Paddock- </a:t>
            </a:r>
            <a:r>
              <a:rPr lang="en-AU" sz="1600" dirty="0">
                <a:solidFill>
                  <a:srgbClr val="000000"/>
                </a:solidFill>
                <a:ea typeface="ＭＳ Ｐゴシック" pitchFamily="34" charset="-128"/>
                <a:hlinkClick r:id="rId8"/>
              </a:rPr>
              <a:t>www.longpaddock.qld.gov.au</a:t>
            </a:r>
            <a:endParaRPr lang="en-AU" sz="1600" dirty="0">
              <a:solidFill>
                <a:srgbClr val="000000"/>
              </a:solidFill>
              <a:ea typeface="ＭＳ Ｐゴシック" pitchFamily="34" charset="-128"/>
            </a:endParaRPr>
          </a:p>
          <a:p>
            <a:pPr>
              <a:spcBef>
                <a:spcPct val="0"/>
              </a:spcBef>
              <a:buFont typeface="Wingdings" panose="05000000000000000000" pitchFamily="2" charset="2"/>
              <a:buChar char="§"/>
            </a:pPr>
            <a:endParaRPr lang="en-AU" sz="1500" dirty="0">
              <a:solidFill>
                <a:srgbClr val="000000"/>
              </a:solidFill>
              <a:ea typeface="ＭＳ Ｐゴシック" pitchFamily="34" charset="-128"/>
            </a:endParaRPr>
          </a:p>
          <a:p>
            <a:pPr marL="0" indent="0">
              <a:spcBef>
                <a:spcPct val="0"/>
              </a:spcBef>
              <a:buNone/>
            </a:pPr>
            <a:endParaRPr lang="en-AU" sz="1500" dirty="0">
              <a:solidFill>
                <a:srgbClr val="000000"/>
              </a:solidFill>
              <a:ea typeface="ＭＳ Ｐゴシック" pitchFamily="34" charset="-128"/>
            </a:endParaRPr>
          </a:p>
          <a:p>
            <a:pPr marL="0" indent="0">
              <a:spcBef>
                <a:spcPct val="0"/>
              </a:spcBef>
              <a:buNone/>
            </a:pPr>
            <a:r>
              <a:rPr lang="en-AU" sz="1500" dirty="0"/>
              <a:t> </a:t>
            </a:r>
          </a:p>
          <a:p>
            <a:endParaRPr lang="en-AU" sz="1100" dirty="0">
              <a:solidFill>
                <a:schemeClr val="tx1">
                  <a:lumMod val="50000"/>
                </a:schemeClr>
              </a:solidFill>
            </a:endParaRPr>
          </a:p>
        </p:txBody>
      </p:sp>
      <p:sp>
        <p:nvSpPr>
          <p:cNvPr id="5" name="Slide Number Placeholder 4"/>
          <p:cNvSpPr>
            <a:spLocks noGrp="1"/>
          </p:cNvSpPr>
          <p:nvPr>
            <p:ph type="sldNum" sz="quarter" idx="12"/>
          </p:nvPr>
        </p:nvSpPr>
        <p:spPr>
          <a:xfrm>
            <a:off x="8686800" y="6483350"/>
            <a:ext cx="372386" cy="476250"/>
          </a:xfrm>
        </p:spPr>
        <p:txBody>
          <a:bodyPr/>
          <a:lstStyle/>
          <a:p>
            <a:fld id="{E1A6097A-715C-4A56-B015-1592610351D8}" type="slidenum">
              <a:rPr lang="en-AU" sz="1000" smtClean="0"/>
              <a:pPr/>
              <a:t>51</a:t>
            </a:fld>
            <a:endParaRPr lang="en-AU" sz="1000" dirty="0"/>
          </a:p>
        </p:txBody>
      </p:sp>
    </p:spTree>
    <p:extLst>
      <p:ext uri="{BB962C8B-B14F-4D97-AF65-F5344CB8AC3E}">
        <p14:creationId xmlns:p14="http://schemas.microsoft.com/office/powerpoint/2010/main" val="744717837"/>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E087C-796E-4875-8879-3A943A8210B4}"/>
              </a:ext>
            </a:extLst>
          </p:cNvPr>
          <p:cNvSpPr>
            <a:spLocks noGrp="1"/>
          </p:cNvSpPr>
          <p:nvPr>
            <p:ph type="title"/>
          </p:nvPr>
        </p:nvSpPr>
        <p:spPr>
          <a:xfrm>
            <a:off x="362632" y="147853"/>
            <a:ext cx="7886700" cy="660956"/>
          </a:xfrm>
        </p:spPr>
        <p:txBody>
          <a:bodyPr>
            <a:normAutofit/>
          </a:bodyPr>
          <a:lstStyle/>
          <a:p>
            <a:r>
              <a:rPr lang="en-AU" dirty="0">
                <a:solidFill>
                  <a:srgbClr val="627D62"/>
                </a:solidFill>
              </a:rPr>
              <a:t>Year-to-date rainfall 2019</a:t>
            </a:r>
          </a:p>
        </p:txBody>
      </p:sp>
      <p:sp>
        <p:nvSpPr>
          <p:cNvPr id="3" name="Content Placeholder 2">
            <a:extLst>
              <a:ext uri="{FF2B5EF4-FFF2-40B4-BE49-F238E27FC236}">
                <a16:creationId xmlns:a16="http://schemas.microsoft.com/office/drawing/2014/main" id="{A472470B-7F54-4D78-AD57-901DA8508D44}"/>
              </a:ext>
            </a:extLst>
          </p:cNvPr>
          <p:cNvSpPr>
            <a:spLocks noGrp="1"/>
          </p:cNvSpPr>
          <p:nvPr>
            <p:ph idx="1"/>
          </p:nvPr>
        </p:nvSpPr>
        <p:spPr/>
        <p:txBody>
          <a:bodyPr/>
          <a:lstStyle/>
          <a:p>
            <a:endParaRPr lang="en-AU" dirty="0"/>
          </a:p>
          <a:p>
            <a:endParaRPr lang="en-AU" dirty="0"/>
          </a:p>
        </p:txBody>
      </p:sp>
      <p:sp>
        <p:nvSpPr>
          <p:cNvPr id="4" name="Slide Number Placeholder 3">
            <a:extLst>
              <a:ext uri="{FF2B5EF4-FFF2-40B4-BE49-F238E27FC236}">
                <a16:creationId xmlns:a16="http://schemas.microsoft.com/office/drawing/2014/main" id="{CB7851F0-5F35-40E5-940B-8701679E5CA2}"/>
              </a:ext>
            </a:extLst>
          </p:cNvPr>
          <p:cNvSpPr>
            <a:spLocks noGrp="1"/>
          </p:cNvSpPr>
          <p:nvPr>
            <p:ph type="sldNum" sz="quarter" idx="12"/>
          </p:nvPr>
        </p:nvSpPr>
        <p:spPr/>
        <p:txBody>
          <a:bodyPr/>
          <a:lstStyle/>
          <a:p>
            <a:fld id="{E1A6097A-715C-4A56-B015-1592610351D8}" type="slidenum">
              <a:rPr lang="en-AU" smtClean="0"/>
              <a:pPr/>
              <a:t>6</a:t>
            </a:fld>
            <a:endParaRPr lang="en-AU" dirty="0"/>
          </a:p>
        </p:txBody>
      </p:sp>
      <p:pic>
        <p:nvPicPr>
          <p:cNvPr id="5" name="Picture 4">
            <a:extLst>
              <a:ext uri="{FF2B5EF4-FFF2-40B4-BE49-F238E27FC236}">
                <a16:creationId xmlns:a16="http://schemas.microsoft.com/office/drawing/2014/main" id="{95D3FA9B-365D-41EE-AAEE-A5869419B275}"/>
              </a:ext>
            </a:extLst>
          </p:cNvPr>
          <p:cNvPicPr>
            <a:picLocks noChangeAspect="1"/>
          </p:cNvPicPr>
          <p:nvPr/>
        </p:nvPicPr>
        <p:blipFill>
          <a:blip r:embed="rId2"/>
          <a:stretch>
            <a:fillRect/>
          </a:stretch>
        </p:blipFill>
        <p:spPr>
          <a:xfrm>
            <a:off x="4305982" y="1004053"/>
            <a:ext cx="4795619" cy="3448146"/>
          </a:xfrm>
          <a:prstGeom prst="rect">
            <a:avLst/>
          </a:prstGeom>
        </p:spPr>
      </p:pic>
      <p:sp>
        <p:nvSpPr>
          <p:cNvPr id="7" name="TextBox 6">
            <a:extLst>
              <a:ext uri="{FF2B5EF4-FFF2-40B4-BE49-F238E27FC236}">
                <a16:creationId xmlns:a16="http://schemas.microsoft.com/office/drawing/2014/main" id="{37312E53-41A6-40A6-A316-4FDD72F64A1F}"/>
              </a:ext>
            </a:extLst>
          </p:cNvPr>
          <p:cNvSpPr txBox="1"/>
          <p:nvPr/>
        </p:nvSpPr>
        <p:spPr>
          <a:xfrm>
            <a:off x="210142" y="759656"/>
            <a:ext cx="3954780" cy="6771084"/>
          </a:xfrm>
          <a:prstGeom prst="rect">
            <a:avLst/>
          </a:prstGeom>
          <a:noFill/>
        </p:spPr>
        <p:txBody>
          <a:bodyPr wrap="square" rtlCol="0">
            <a:spAutoFit/>
          </a:bodyPr>
          <a:lstStyle/>
          <a:p>
            <a:pPr marL="285750" indent="-285750">
              <a:buFont typeface="Arial" panose="020B0604020202020204" pitchFamily="34" charset="0"/>
              <a:buChar char="•"/>
            </a:pPr>
            <a:r>
              <a:rPr lang="en-AU" sz="1600" dirty="0"/>
              <a:t>Most of Australia has experienced below to very much below average rainfall in 2019. </a:t>
            </a:r>
          </a:p>
          <a:p>
            <a:pPr marL="285750" indent="-285750">
              <a:buFont typeface="Arial" panose="020B0604020202020204" pitchFamily="34" charset="0"/>
              <a:buChar char="•"/>
            </a:pPr>
            <a:endParaRPr lang="en-AU" sz="1200" dirty="0"/>
          </a:p>
          <a:p>
            <a:pPr marL="285750" indent="-285750">
              <a:buFont typeface="Arial" panose="020B0604020202020204" pitchFamily="34" charset="0"/>
              <a:buChar char="•"/>
            </a:pPr>
            <a:r>
              <a:rPr lang="en-AU" sz="1600" dirty="0"/>
              <a:t>For Australia, it was the second driest January - November period on record and amongst the three driest for NSW, SA, WA and the NT.  Victoria has also experienced below to very much below average rainfall for most of the state.</a:t>
            </a:r>
          </a:p>
          <a:p>
            <a:pPr marL="285750" indent="-285750">
              <a:buFont typeface="Arial" panose="020B0604020202020204" pitchFamily="34" charset="0"/>
              <a:buChar char="•"/>
            </a:pPr>
            <a:endParaRPr lang="en-AU" sz="1200" dirty="0"/>
          </a:p>
          <a:p>
            <a:pPr marL="285750" indent="-285750">
              <a:buFont typeface="Arial" panose="020B0604020202020204" pitchFamily="34" charset="0"/>
              <a:buChar char="•"/>
            </a:pPr>
            <a:r>
              <a:rPr lang="en-AU" sz="1600" dirty="0"/>
              <a:t>From January to October 2019, 55.8% of Australia was classified as being in serious or severe rainfall deficiency.  88.3% of Australia has had rainfall totals below the median.</a:t>
            </a:r>
          </a:p>
          <a:p>
            <a:pPr marL="285750" indent="-285750">
              <a:buFont typeface="Arial" panose="020B0604020202020204" pitchFamily="34" charset="0"/>
              <a:buChar char="•"/>
            </a:pPr>
            <a:endParaRPr lang="en-AU" sz="1200" dirty="0"/>
          </a:p>
          <a:p>
            <a:pPr marL="285750" indent="-285750">
              <a:buFont typeface="Arial" panose="020B0604020202020204" pitchFamily="34" charset="0"/>
              <a:buChar char="•"/>
            </a:pPr>
            <a:r>
              <a:rPr lang="en-AU" sz="1600" dirty="0"/>
              <a:t>Areas of SA, NT, NSW and QLD have experienced the lowest rainfall on record.</a:t>
            </a:r>
          </a:p>
          <a:p>
            <a:pPr marL="285750" indent="-285750">
              <a:buFont typeface="Arial" panose="020B0604020202020204" pitchFamily="34" charset="0"/>
              <a:buChar char="•"/>
            </a:pPr>
            <a:endParaRPr lang="en-AU" sz="1600" dirty="0"/>
          </a:p>
          <a:p>
            <a:pPr marL="285750" indent="-285750">
              <a:buFont typeface="Arial" panose="020B0604020202020204" pitchFamily="34" charset="0"/>
              <a:buChar char="•"/>
            </a:pPr>
            <a:r>
              <a:rPr lang="en-AU" sz="1600" dirty="0"/>
              <a:t>Almost all of NSW is drought affected (42%) or in drought (57.7%) (DPI 2019).  </a:t>
            </a:r>
          </a:p>
          <a:p>
            <a:pPr marL="285750" indent="-285750">
              <a:buFont typeface="Arial" panose="020B0604020202020204" pitchFamily="34" charset="0"/>
              <a:buChar char="•"/>
            </a:pPr>
            <a:endParaRPr lang="en-AU" sz="1600" dirty="0"/>
          </a:p>
          <a:p>
            <a:pPr marL="285750" indent="-285750">
              <a:buFont typeface="Arial" panose="020B0604020202020204" pitchFamily="34" charset="0"/>
              <a:buChar char="•"/>
            </a:pPr>
            <a:r>
              <a:rPr lang="en-AU" sz="1600" dirty="0"/>
              <a:t>More than 66% of QLD is drought affected or in drought (QLD DAF 2019). </a:t>
            </a:r>
          </a:p>
          <a:p>
            <a:pPr marL="285750" indent="-285750">
              <a:buFont typeface="Arial" panose="020B0604020202020204" pitchFamily="34" charset="0"/>
              <a:buChar char="•"/>
            </a:pPr>
            <a:endParaRPr lang="en-AU" sz="1200" dirty="0"/>
          </a:p>
          <a:p>
            <a:pPr marL="285750" indent="-285750">
              <a:buFont typeface="Arial" panose="020B0604020202020204" pitchFamily="34" charset="0"/>
              <a:buChar char="•"/>
            </a:pPr>
            <a:endParaRPr lang="en-AU" sz="1600" dirty="0"/>
          </a:p>
          <a:p>
            <a:endParaRPr lang="en-AU" dirty="0"/>
          </a:p>
        </p:txBody>
      </p:sp>
      <p:sp>
        <p:nvSpPr>
          <p:cNvPr id="8" name="TextBox 7">
            <a:extLst>
              <a:ext uri="{FF2B5EF4-FFF2-40B4-BE49-F238E27FC236}">
                <a16:creationId xmlns:a16="http://schemas.microsoft.com/office/drawing/2014/main" id="{6ACAAC22-0F93-4EE0-901B-0B4AFAC87901}"/>
              </a:ext>
            </a:extLst>
          </p:cNvPr>
          <p:cNvSpPr txBox="1"/>
          <p:nvPr/>
        </p:nvSpPr>
        <p:spPr>
          <a:xfrm>
            <a:off x="4215044" y="4510589"/>
            <a:ext cx="4630918" cy="1077218"/>
          </a:xfrm>
          <a:prstGeom prst="rect">
            <a:avLst/>
          </a:prstGeom>
          <a:noFill/>
        </p:spPr>
        <p:txBody>
          <a:bodyPr wrap="square" rtlCol="0">
            <a:spAutoFit/>
          </a:bodyPr>
          <a:lstStyle/>
          <a:p>
            <a:pPr marL="285750" indent="-285750">
              <a:buFont typeface="Arial" panose="020B0604020202020204" pitchFamily="34" charset="0"/>
              <a:buChar char="•"/>
            </a:pPr>
            <a:r>
              <a:rPr lang="en-AU" sz="1600" dirty="0"/>
              <a:t>About half of QLD (from summer monsoon &amp; ex-tropical cyclone Trevor) and small areas of WA, NT and Victoria have experienced average or above average or greater rainfall in 2019.  </a:t>
            </a:r>
            <a:endParaRPr lang="en-US" sz="1600" kern="1200" dirty="0">
              <a:solidFill>
                <a:schemeClr val="tx1"/>
              </a:solidFill>
              <a:latin typeface="+mn-lt"/>
              <a:ea typeface="+mn-ea"/>
              <a:cs typeface="+mn-cs"/>
            </a:endParaRPr>
          </a:p>
        </p:txBody>
      </p:sp>
    </p:spTree>
    <p:extLst>
      <p:ext uri="{BB962C8B-B14F-4D97-AF65-F5344CB8AC3E}">
        <p14:creationId xmlns:p14="http://schemas.microsoft.com/office/powerpoint/2010/main" val="768494375"/>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339771" y="849003"/>
            <a:ext cx="2525334" cy="369332"/>
          </a:xfrm>
          <a:prstGeom prst="rect">
            <a:avLst/>
          </a:prstGeom>
          <a:noFill/>
        </p:spPr>
        <p:txBody>
          <a:bodyPr wrap="square" rtlCol="0">
            <a:spAutoFit/>
          </a:bodyPr>
          <a:lstStyle/>
          <a:p>
            <a:pPr algn="ctr"/>
            <a:r>
              <a:rPr lang="en-AU" dirty="0"/>
              <a:t>Spring 2019</a:t>
            </a:r>
          </a:p>
        </p:txBody>
      </p:sp>
      <p:sp>
        <p:nvSpPr>
          <p:cNvPr id="10" name="TextBox 9"/>
          <p:cNvSpPr txBox="1"/>
          <p:nvPr/>
        </p:nvSpPr>
        <p:spPr>
          <a:xfrm>
            <a:off x="412197" y="876677"/>
            <a:ext cx="3676151" cy="369332"/>
          </a:xfrm>
          <a:prstGeom prst="rect">
            <a:avLst/>
          </a:prstGeom>
          <a:noFill/>
        </p:spPr>
        <p:txBody>
          <a:bodyPr wrap="square" rtlCol="0">
            <a:spAutoFit/>
          </a:bodyPr>
          <a:lstStyle/>
          <a:p>
            <a:pPr algn="ctr"/>
            <a:r>
              <a:rPr lang="en-AU" dirty="0"/>
              <a:t>Winter-spring 2019</a:t>
            </a:r>
          </a:p>
        </p:txBody>
      </p:sp>
      <p:sp>
        <p:nvSpPr>
          <p:cNvPr id="5" name="Title 4">
            <a:extLst>
              <a:ext uri="{FF2B5EF4-FFF2-40B4-BE49-F238E27FC236}">
                <a16:creationId xmlns:a16="http://schemas.microsoft.com/office/drawing/2014/main" id="{141D1BB7-E906-43FD-8BC1-C9BDF4141EB7}"/>
              </a:ext>
            </a:extLst>
          </p:cNvPr>
          <p:cNvSpPr>
            <a:spLocks noGrp="1"/>
          </p:cNvSpPr>
          <p:nvPr>
            <p:ph type="title"/>
          </p:nvPr>
        </p:nvSpPr>
        <p:spPr>
          <a:xfrm>
            <a:off x="303029" y="244474"/>
            <a:ext cx="7886700" cy="625359"/>
          </a:xfrm>
        </p:spPr>
        <p:txBody>
          <a:bodyPr>
            <a:normAutofit fontScale="90000"/>
          </a:bodyPr>
          <a:lstStyle/>
          <a:p>
            <a:br>
              <a:rPr lang="en-AU" dirty="0">
                <a:solidFill>
                  <a:srgbClr val="627D62"/>
                </a:solidFill>
              </a:rPr>
            </a:br>
            <a:r>
              <a:rPr lang="en-AU" sz="3700" dirty="0">
                <a:solidFill>
                  <a:srgbClr val="627D62"/>
                </a:solidFill>
              </a:rPr>
              <a:t>Current rainfall deciles </a:t>
            </a:r>
            <a:br>
              <a:rPr lang="en-AU" dirty="0"/>
            </a:br>
            <a:endParaRPr lang="en-AU" dirty="0"/>
          </a:p>
        </p:txBody>
      </p:sp>
      <p:sp>
        <p:nvSpPr>
          <p:cNvPr id="4" name="Slide Number Placeholder 3"/>
          <p:cNvSpPr>
            <a:spLocks noGrp="1"/>
          </p:cNvSpPr>
          <p:nvPr>
            <p:ph type="sldNum" sz="quarter" idx="12"/>
          </p:nvPr>
        </p:nvSpPr>
        <p:spPr/>
        <p:txBody>
          <a:bodyPr/>
          <a:lstStyle/>
          <a:p>
            <a:fld id="{E1A6097A-715C-4A56-B015-1592610351D8}" type="slidenum">
              <a:rPr lang="en-AU" sz="1000" smtClean="0"/>
              <a:pPr/>
              <a:t>7</a:t>
            </a:fld>
            <a:endParaRPr lang="en-AU" sz="1000" dirty="0"/>
          </a:p>
        </p:txBody>
      </p:sp>
      <p:sp>
        <p:nvSpPr>
          <p:cNvPr id="11" name="Rectangle 10">
            <a:extLst>
              <a:ext uri="{FF2B5EF4-FFF2-40B4-BE49-F238E27FC236}">
                <a16:creationId xmlns:a16="http://schemas.microsoft.com/office/drawing/2014/main" id="{06E2C899-97B5-4457-BBE3-ECFF102A6486}"/>
              </a:ext>
            </a:extLst>
          </p:cNvPr>
          <p:cNvSpPr/>
          <p:nvPr/>
        </p:nvSpPr>
        <p:spPr>
          <a:xfrm>
            <a:off x="5281" y="6554958"/>
            <a:ext cx="1758973" cy="261610"/>
          </a:xfrm>
          <a:prstGeom prst="rect">
            <a:avLst/>
          </a:prstGeom>
        </p:spPr>
        <p:txBody>
          <a:bodyPr wrap="square">
            <a:spAutoFit/>
          </a:bodyPr>
          <a:lstStyle/>
          <a:p>
            <a:pPr eaLnBrk="1" hangingPunct="1">
              <a:defRPr/>
            </a:pPr>
            <a:r>
              <a:rPr lang="en-AU" sz="1100" b="1" i="1" dirty="0">
                <a:solidFill>
                  <a:schemeClr val="tx1">
                    <a:lumMod val="50000"/>
                  </a:schemeClr>
                </a:solidFill>
              </a:rPr>
              <a:t>Source: www.bom.gov.au </a:t>
            </a:r>
          </a:p>
        </p:txBody>
      </p:sp>
      <p:pic>
        <p:nvPicPr>
          <p:cNvPr id="6" name="Picture 5">
            <a:extLst>
              <a:ext uri="{FF2B5EF4-FFF2-40B4-BE49-F238E27FC236}">
                <a16:creationId xmlns:a16="http://schemas.microsoft.com/office/drawing/2014/main" id="{CF9E5057-11A7-4D69-AA05-417BF6296980}"/>
              </a:ext>
            </a:extLst>
          </p:cNvPr>
          <p:cNvPicPr>
            <a:picLocks noChangeAspect="1"/>
          </p:cNvPicPr>
          <p:nvPr/>
        </p:nvPicPr>
        <p:blipFill>
          <a:blip r:embed="rId3"/>
          <a:stretch>
            <a:fillRect/>
          </a:stretch>
        </p:blipFill>
        <p:spPr>
          <a:xfrm>
            <a:off x="303029" y="1313542"/>
            <a:ext cx="4172994" cy="2993670"/>
          </a:xfrm>
          <a:prstGeom prst="rect">
            <a:avLst/>
          </a:prstGeom>
        </p:spPr>
      </p:pic>
      <p:pic>
        <p:nvPicPr>
          <p:cNvPr id="8" name="Picture 7">
            <a:extLst>
              <a:ext uri="{FF2B5EF4-FFF2-40B4-BE49-F238E27FC236}">
                <a16:creationId xmlns:a16="http://schemas.microsoft.com/office/drawing/2014/main" id="{4FCDC30B-E087-4CB5-BB6C-8D2821897799}"/>
              </a:ext>
            </a:extLst>
          </p:cNvPr>
          <p:cNvPicPr>
            <a:picLocks noChangeAspect="1"/>
          </p:cNvPicPr>
          <p:nvPr/>
        </p:nvPicPr>
        <p:blipFill>
          <a:blip r:embed="rId4"/>
          <a:stretch>
            <a:fillRect/>
          </a:stretch>
        </p:blipFill>
        <p:spPr>
          <a:xfrm>
            <a:off x="4804896" y="1289974"/>
            <a:ext cx="4166947" cy="2993670"/>
          </a:xfrm>
          <a:prstGeom prst="rect">
            <a:avLst/>
          </a:prstGeom>
        </p:spPr>
      </p:pic>
      <p:sp>
        <p:nvSpPr>
          <p:cNvPr id="2" name="TextBox 1">
            <a:extLst>
              <a:ext uri="{FF2B5EF4-FFF2-40B4-BE49-F238E27FC236}">
                <a16:creationId xmlns:a16="http://schemas.microsoft.com/office/drawing/2014/main" id="{25DA9050-FE6C-420D-8189-10D91899FD55}"/>
              </a:ext>
            </a:extLst>
          </p:cNvPr>
          <p:cNvSpPr txBox="1"/>
          <p:nvPr/>
        </p:nvSpPr>
        <p:spPr>
          <a:xfrm>
            <a:off x="258477" y="4423496"/>
            <a:ext cx="8713366" cy="1015663"/>
          </a:xfrm>
          <a:prstGeom prst="rect">
            <a:avLst/>
          </a:prstGeom>
          <a:noFill/>
        </p:spPr>
        <p:txBody>
          <a:bodyPr wrap="square" rtlCol="0">
            <a:spAutoFit/>
          </a:bodyPr>
          <a:lstStyle/>
          <a:p>
            <a:pPr marL="285750" indent="-285750">
              <a:buFont typeface="Arial" panose="020B0604020202020204" pitchFamily="34" charset="0"/>
              <a:buChar char="•"/>
            </a:pPr>
            <a:r>
              <a:rPr lang="en-US" sz="1600" dirty="0"/>
              <a:t>Rainfall for winter - spring was “below” to “very much below” average for almost all of Australia.</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1600" dirty="0"/>
              <a:t>During spring, there was some improvement in parts of southern/central QLD and northern NSW, but overall, it was the driest spring on record.  </a:t>
            </a:r>
            <a:endParaRPr lang="en-US" sz="1600" kern="1200" dirty="0">
              <a:solidFill>
                <a:schemeClr val="tx1"/>
              </a:solidFill>
              <a:latin typeface="+mn-lt"/>
              <a:ea typeface="+mn-ea"/>
              <a:cs typeface="+mn-cs"/>
            </a:endParaRPr>
          </a:p>
        </p:txBody>
      </p:sp>
      <p:sp>
        <p:nvSpPr>
          <p:cNvPr id="3" name="TextBox 2">
            <a:extLst>
              <a:ext uri="{FF2B5EF4-FFF2-40B4-BE49-F238E27FC236}">
                <a16:creationId xmlns:a16="http://schemas.microsoft.com/office/drawing/2014/main" id="{567B05B7-5364-45CF-A792-CC9C8348D497}"/>
              </a:ext>
            </a:extLst>
          </p:cNvPr>
          <p:cNvSpPr txBox="1"/>
          <p:nvPr/>
        </p:nvSpPr>
        <p:spPr>
          <a:xfrm>
            <a:off x="4114800" y="2907195"/>
            <a:ext cx="914400" cy="914400"/>
          </a:xfrm>
          <a:prstGeom prst="rect">
            <a:avLst/>
          </a:prstGeom>
          <a:noFill/>
        </p:spPr>
        <p:txBody>
          <a:bodyPr wrap="square" rtlCol="0">
            <a:spAutoFit/>
          </a:bodyPr>
          <a:lstStyle/>
          <a:p>
            <a:endParaRPr lang="en-AU" dirty="0"/>
          </a:p>
        </p:txBody>
      </p:sp>
      <p:sp>
        <p:nvSpPr>
          <p:cNvPr id="9" name="TextBox 8">
            <a:extLst>
              <a:ext uri="{FF2B5EF4-FFF2-40B4-BE49-F238E27FC236}">
                <a16:creationId xmlns:a16="http://schemas.microsoft.com/office/drawing/2014/main" id="{241CC89E-8C8A-4363-9C67-CC8D22A7DDD2}"/>
              </a:ext>
            </a:extLst>
          </p:cNvPr>
          <p:cNvSpPr txBox="1"/>
          <p:nvPr/>
        </p:nvSpPr>
        <p:spPr>
          <a:xfrm>
            <a:off x="4712531" y="3821595"/>
            <a:ext cx="184731" cy="369332"/>
          </a:xfrm>
          <a:prstGeom prst="rect">
            <a:avLst/>
          </a:prstGeom>
          <a:noFill/>
        </p:spPr>
        <p:txBody>
          <a:bodyPr wrap="none" rtlCol="0">
            <a:spAutoFit/>
          </a:bodyPr>
          <a:lstStyle/>
          <a:p>
            <a:endParaRPr lang="en-AU" dirty="0"/>
          </a:p>
        </p:txBody>
      </p:sp>
      <p:sp>
        <p:nvSpPr>
          <p:cNvPr id="13" name="TextBox 12">
            <a:extLst>
              <a:ext uri="{FF2B5EF4-FFF2-40B4-BE49-F238E27FC236}">
                <a16:creationId xmlns:a16="http://schemas.microsoft.com/office/drawing/2014/main" id="{6C38CDDE-9530-400D-8835-4C643693D810}"/>
              </a:ext>
            </a:extLst>
          </p:cNvPr>
          <p:cNvSpPr txBox="1"/>
          <p:nvPr/>
        </p:nvSpPr>
        <p:spPr>
          <a:xfrm>
            <a:off x="255819" y="5506692"/>
            <a:ext cx="6266736" cy="1077218"/>
          </a:xfrm>
          <a:prstGeom prst="rect">
            <a:avLst/>
          </a:prstGeom>
          <a:noFill/>
        </p:spPr>
        <p:txBody>
          <a:bodyPr wrap="square" rtlCol="0">
            <a:spAutoFit/>
          </a:bodyPr>
          <a:lstStyle/>
          <a:p>
            <a:pPr marL="285750" indent="-285750">
              <a:buFont typeface="Arial" panose="020B0604020202020204" pitchFamily="34" charset="0"/>
              <a:buChar char="•"/>
            </a:pPr>
            <a:r>
              <a:rPr lang="en-US" sz="1600" dirty="0"/>
              <a:t>Rainfall for spring was amongst the lowest 10% of historical records for much of NSW, eastern QLD, nearly all of southern half of WA, large parts of the NT, large parts of SA and parts of Victoria and northern Tasmania</a:t>
            </a:r>
            <a:endParaRPr lang="en-AU" sz="1600" dirty="0"/>
          </a:p>
        </p:txBody>
      </p:sp>
    </p:spTree>
    <p:extLst>
      <p:ext uri="{BB962C8B-B14F-4D97-AF65-F5344CB8AC3E}">
        <p14:creationId xmlns:p14="http://schemas.microsoft.com/office/powerpoint/2010/main" val="4014818241"/>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24340-E899-4C29-BF2F-72E7F6239DDC}"/>
              </a:ext>
            </a:extLst>
          </p:cNvPr>
          <p:cNvSpPr>
            <a:spLocks noGrp="1"/>
          </p:cNvSpPr>
          <p:nvPr>
            <p:ph type="title"/>
          </p:nvPr>
        </p:nvSpPr>
        <p:spPr>
          <a:xfrm>
            <a:off x="231942" y="257064"/>
            <a:ext cx="7886700" cy="684668"/>
          </a:xfrm>
        </p:spPr>
        <p:txBody>
          <a:bodyPr/>
          <a:lstStyle/>
          <a:p>
            <a:r>
              <a:rPr lang="en-AU" dirty="0">
                <a:solidFill>
                  <a:srgbClr val="627D62"/>
                </a:solidFill>
              </a:rPr>
              <a:t>Three-year rainfall  </a:t>
            </a:r>
            <a:endParaRPr lang="en-AU" dirty="0"/>
          </a:p>
        </p:txBody>
      </p:sp>
      <p:sp>
        <p:nvSpPr>
          <p:cNvPr id="4" name="Slide Number Placeholder 3">
            <a:extLst>
              <a:ext uri="{FF2B5EF4-FFF2-40B4-BE49-F238E27FC236}">
                <a16:creationId xmlns:a16="http://schemas.microsoft.com/office/drawing/2014/main" id="{4C801EEA-F098-43F2-B02C-ED4DCC022A63}"/>
              </a:ext>
            </a:extLst>
          </p:cNvPr>
          <p:cNvSpPr>
            <a:spLocks noGrp="1"/>
          </p:cNvSpPr>
          <p:nvPr>
            <p:ph type="sldNum" sz="quarter" idx="12"/>
          </p:nvPr>
        </p:nvSpPr>
        <p:spPr/>
        <p:txBody>
          <a:bodyPr/>
          <a:lstStyle/>
          <a:p>
            <a:fld id="{E1A6097A-715C-4A56-B015-1592610351D8}" type="slidenum">
              <a:rPr lang="en-AU" smtClean="0"/>
              <a:pPr/>
              <a:t>8</a:t>
            </a:fld>
            <a:endParaRPr lang="en-AU" dirty="0"/>
          </a:p>
        </p:txBody>
      </p:sp>
      <p:sp>
        <p:nvSpPr>
          <p:cNvPr id="5" name="Content Placeholder 4">
            <a:extLst>
              <a:ext uri="{FF2B5EF4-FFF2-40B4-BE49-F238E27FC236}">
                <a16:creationId xmlns:a16="http://schemas.microsoft.com/office/drawing/2014/main" id="{1EA610DD-1A60-4313-9A7B-35BE291BCEFE}"/>
              </a:ext>
            </a:extLst>
          </p:cNvPr>
          <p:cNvSpPr txBox="1">
            <a:spLocks noGrp="1"/>
          </p:cNvSpPr>
          <p:nvPr>
            <p:ph type="body" sz="half" idx="4294967295"/>
          </p:nvPr>
        </p:nvSpPr>
        <p:spPr>
          <a:xfrm>
            <a:off x="238997" y="1072457"/>
            <a:ext cx="4077799" cy="4491486"/>
          </a:xfrm>
          <a:prstGeom prst="rect">
            <a:avLst/>
          </a:prstGeom>
          <a:noFill/>
        </p:spPr>
        <p:txBody>
          <a:bodyPr wrap="square" rtlCol="0">
            <a:spAutoFit/>
          </a:bodyPr>
          <a:lstStyle/>
          <a:p>
            <a:r>
              <a:rPr lang="en-AU" sz="1600" dirty="0"/>
              <a:t>The past three years have seen dry conditions over eastern Australia.</a:t>
            </a:r>
          </a:p>
          <a:p>
            <a:r>
              <a:rPr lang="en-AU" sz="1600" dirty="0"/>
              <a:t>Rainfall for the 34 months from January 2017 to October 2019 has been the lowest on record for the Murray-Darling Basin (MDB) and New South Wales.  </a:t>
            </a:r>
          </a:p>
          <a:p>
            <a:r>
              <a:rPr lang="en-AU" sz="1600" dirty="0"/>
              <a:t>Rainfall for the northern Basin was the lowest recorded by a substantial margin, breaking records set in the Federation Drought in 1900-1902.</a:t>
            </a:r>
          </a:p>
          <a:p>
            <a:r>
              <a:rPr lang="en-AU" sz="1600" dirty="0"/>
              <a:t>In Victoria, West Gippsland and East Gippsland each had their driest 34 months on record to October 2019.</a:t>
            </a:r>
          </a:p>
          <a:p>
            <a:r>
              <a:rPr lang="en-AU" sz="1600" dirty="0"/>
              <a:t>Storage volumes in the northern MDB continue to decline, reaching a combined volume in mid-November of 6.7%, which is lower than the lowest point during the Millennium Drought.</a:t>
            </a:r>
            <a:endParaRPr lang="en-AU" sz="1400" dirty="0"/>
          </a:p>
        </p:txBody>
      </p:sp>
      <p:sp>
        <p:nvSpPr>
          <p:cNvPr id="8" name="Rectangle 7">
            <a:extLst>
              <a:ext uri="{FF2B5EF4-FFF2-40B4-BE49-F238E27FC236}">
                <a16:creationId xmlns:a16="http://schemas.microsoft.com/office/drawing/2014/main" id="{91E80C46-2774-4B67-AB7A-7E46B760B2B0}"/>
              </a:ext>
            </a:extLst>
          </p:cNvPr>
          <p:cNvSpPr/>
          <p:nvPr/>
        </p:nvSpPr>
        <p:spPr>
          <a:xfrm>
            <a:off x="281473" y="6108026"/>
            <a:ext cx="6346895" cy="430887"/>
          </a:xfrm>
          <a:prstGeom prst="rect">
            <a:avLst/>
          </a:prstGeom>
        </p:spPr>
        <p:txBody>
          <a:bodyPr wrap="square">
            <a:spAutoFit/>
          </a:bodyPr>
          <a:lstStyle/>
          <a:p>
            <a:pPr eaLnBrk="1" hangingPunct="1">
              <a:defRPr/>
            </a:pPr>
            <a:r>
              <a:rPr lang="en-AU" sz="1100" b="1" i="1" dirty="0">
                <a:solidFill>
                  <a:schemeClr val="tx1">
                    <a:lumMod val="50000"/>
                  </a:schemeClr>
                </a:solidFill>
              </a:rPr>
              <a:t>Source: </a:t>
            </a:r>
            <a:r>
              <a:rPr lang="en-AU" sz="1100" i="1" dirty="0">
                <a:solidFill>
                  <a:schemeClr val="tx1">
                    <a:lumMod val="50000"/>
                  </a:schemeClr>
                </a:solidFill>
              </a:rPr>
              <a:t>Special Climate Statement 70 Update – drought conditions in Australia and impact on water resources in the Murray Darling Basin.  BOM 29 Nov 2019 </a:t>
            </a:r>
          </a:p>
        </p:txBody>
      </p:sp>
      <p:pic>
        <p:nvPicPr>
          <p:cNvPr id="3" name="Picture 2">
            <a:extLst>
              <a:ext uri="{FF2B5EF4-FFF2-40B4-BE49-F238E27FC236}">
                <a16:creationId xmlns:a16="http://schemas.microsoft.com/office/drawing/2014/main" id="{5F5ACADF-8D7B-451A-A9C2-4C988ECC4D43}"/>
              </a:ext>
            </a:extLst>
          </p:cNvPr>
          <p:cNvPicPr>
            <a:picLocks noChangeAspect="1"/>
          </p:cNvPicPr>
          <p:nvPr/>
        </p:nvPicPr>
        <p:blipFill>
          <a:blip r:embed="rId2"/>
          <a:stretch>
            <a:fillRect/>
          </a:stretch>
        </p:blipFill>
        <p:spPr>
          <a:xfrm>
            <a:off x="4396175" y="1489657"/>
            <a:ext cx="4568515" cy="3257550"/>
          </a:xfrm>
          <a:prstGeom prst="rect">
            <a:avLst/>
          </a:prstGeom>
        </p:spPr>
      </p:pic>
    </p:spTree>
    <p:extLst>
      <p:ext uri="{BB962C8B-B14F-4D97-AF65-F5344CB8AC3E}">
        <p14:creationId xmlns:p14="http://schemas.microsoft.com/office/powerpoint/2010/main" val="4188619412"/>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C2E1A-3883-4DDD-B6DB-7DB2A39654FD}"/>
              </a:ext>
            </a:extLst>
          </p:cNvPr>
          <p:cNvSpPr>
            <a:spLocks noGrp="1"/>
          </p:cNvSpPr>
          <p:nvPr>
            <p:ph type="title"/>
          </p:nvPr>
        </p:nvSpPr>
        <p:spPr>
          <a:xfrm>
            <a:off x="254298" y="399578"/>
            <a:ext cx="7886700" cy="670435"/>
          </a:xfrm>
        </p:spPr>
        <p:txBody>
          <a:bodyPr>
            <a:normAutofit/>
          </a:bodyPr>
          <a:lstStyle/>
          <a:p>
            <a:r>
              <a:rPr lang="en-AU" dirty="0">
                <a:solidFill>
                  <a:srgbClr val="627D62"/>
                </a:solidFill>
              </a:rPr>
              <a:t>Climate predictions – future conditions</a:t>
            </a:r>
          </a:p>
        </p:txBody>
      </p:sp>
      <p:sp>
        <p:nvSpPr>
          <p:cNvPr id="3" name="Slide Number Placeholder 2">
            <a:extLst>
              <a:ext uri="{FF2B5EF4-FFF2-40B4-BE49-F238E27FC236}">
                <a16:creationId xmlns:a16="http://schemas.microsoft.com/office/drawing/2014/main" id="{714FEF25-D53A-4A61-9B34-38607D74A6B0}"/>
              </a:ext>
            </a:extLst>
          </p:cNvPr>
          <p:cNvSpPr>
            <a:spLocks noGrp="1"/>
          </p:cNvSpPr>
          <p:nvPr>
            <p:ph type="sldNum" sz="quarter" idx="12"/>
          </p:nvPr>
        </p:nvSpPr>
        <p:spPr/>
        <p:txBody>
          <a:bodyPr/>
          <a:lstStyle/>
          <a:p>
            <a:fld id="{FA89A7E0-2703-4EF4-AD5C-63EA96BDEC28}" type="slidenum">
              <a:rPr lang="en-AU" smtClean="0"/>
              <a:t>9</a:t>
            </a:fld>
            <a:endParaRPr lang="en-AU"/>
          </a:p>
        </p:txBody>
      </p:sp>
      <p:pic>
        <p:nvPicPr>
          <p:cNvPr id="4" name="Picture 3">
            <a:extLst>
              <a:ext uri="{FF2B5EF4-FFF2-40B4-BE49-F238E27FC236}">
                <a16:creationId xmlns:a16="http://schemas.microsoft.com/office/drawing/2014/main" id="{08CDCFF9-3F1F-47D9-8763-A797048F0937}"/>
              </a:ext>
            </a:extLst>
          </p:cNvPr>
          <p:cNvPicPr>
            <a:picLocks noChangeAspect="1"/>
          </p:cNvPicPr>
          <p:nvPr/>
        </p:nvPicPr>
        <p:blipFill>
          <a:blip r:embed="rId2"/>
          <a:stretch>
            <a:fillRect/>
          </a:stretch>
        </p:blipFill>
        <p:spPr>
          <a:xfrm>
            <a:off x="530156" y="1257255"/>
            <a:ext cx="7856342" cy="4241419"/>
          </a:xfrm>
          <a:prstGeom prst="rect">
            <a:avLst/>
          </a:prstGeom>
        </p:spPr>
      </p:pic>
    </p:spTree>
    <p:extLst>
      <p:ext uri="{BB962C8B-B14F-4D97-AF65-F5344CB8AC3E}">
        <p14:creationId xmlns:p14="http://schemas.microsoft.com/office/powerpoint/2010/main" val="35650739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45684</TotalTime>
  <Words>4721</Words>
  <Application>Microsoft Office PowerPoint</Application>
  <PresentationFormat>On-screen Show (4:3)</PresentationFormat>
  <Paragraphs>546</Paragraphs>
  <Slides>51</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51</vt:i4>
      </vt:variant>
    </vt:vector>
  </HeadingPairs>
  <TitlesOfParts>
    <vt:vector size="56" baseType="lpstr">
      <vt:lpstr>Arial</vt:lpstr>
      <vt:lpstr>Calibri</vt:lpstr>
      <vt:lpstr>Calibri Light</vt:lpstr>
      <vt:lpstr>Wingdings</vt:lpstr>
      <vt:lpstr>Office Theme</vt:lpstr>
      <vt:lpstr>Considerations for the 2020 duck season</vt:lpstr>
      <vt:lpstr>Duck hunting in Victoria</vt:lpstr>
      <vt:lpstr>PowerPoint Presentation</vt:lpstr>
      <vt:lpstr>Climatic conditions and waterfowl</vt:lpstr>
      <vt:lpstr>Annual rainfall deciles  2013 to 2019</vt:lpstr>
      <vt:lpstr>Year-to-date rainfall 2019</vt:lpstr>
      <vt:lpstr> Current rainfall deciles  </vt:lpstr>
      <vt:lpstr>Three-year rainfall  </vt:lpstr>
      <vt:lpstr>Climate predictions – future conditions</vt:lpstr>
      <vt:lpstr>Southern Oscillation Index</vt:lpstr>
      <vt:lpstr>Indian Ocean Dipole</vt:lpstr>
      <vt:lpstr>Southern Annual Mode (SAM)</vt:lpstr>
      <vt:lpstr>The Australian Monsoon</vt:lpstr>
      <vt:lpstr> Summer rainfall prediction (Dec -Feb) </vt:lpstr>
      <vt:lpstr>Summer temperature prediction </vt:lpstr>
      <vt:lpstr>PowerPoint Presentation</vt:lpstr>
      <vt:lpstr>Australian water storage levels</vt:lpstr>
      <vt:lpstr>Victorian water storage levels</vt:lpstr>
      <vt:lpstr>Murray-Darling Basin water  storage levels</vt:lpstr>
      <vt:lpstr>Murray-Darling Basin water  storage levels cont.</vt:lpstr>
      <vt:lpstr>Flows into Lake Eyre</vt:lpstr>
      <vt:lpstr>Flows into Lake Eyre cont.</vt:lpstr>
      <vt:lpstr>Eyre Basin</vt:lpstr>
      <vt:lpstr>Soil moisture – October </vt:lpstr>
      <vt:lpstr>Runoff</vt:lpstr>
      <vt:lpstr>Streamflow predictions </vt:lpstr>
      <vt:lpstr>Pasture conditions</vt:lpstr>
      <vt:lpstr>PowerPoint Presentation</vt:lpstr>
      <vt:lpstr>Wetland area index </vt:lpstr>
      <vt:lpstr>Wetland distribution</vt:lpstr>
      <vt:lpstr>PowerPoint Presentation</vt:lpstr>
      <vt:lpstr>Index of waterbird abundance  (all waterbirds) </vt:lpstr>
      <vt:lpstr>EAWS waterbird distribution</vt:lpstr>
      <vt:lpstr>EAWS Waterbird abundance index  Bands 1 &amp; 2</vt:lpstr>
      <vt:lpstr>EAWS game duck abundance index </vt:lpstr>
      <vt:lpstr>Game duck abundance index cont.</vt:lpstr>
      <vt:lpstr>Relative abundance of game duck species 1983-2018 (EAWS)</vt:lpstr>
      <vt:lpstr>Waterbird breeding (all species combined)</vt:lpstr>
      <vt:lpstr>Waterbird breeding (all species combined)</vt:lpstr>
      <vt:lpstr>Game duck breeding </vt:lpstr>
      <vt:lpstr>Interactions: abundance,  breeding and habitat</vt:lpstr>
      <vt:lpstr>EAWS wetland area and waterbird  abundance trends over time</vt:lpstr>
      <vt:lpstr>Game duck abundance,  distribution and habitat - summary</vt:lpstr>
      <vt:lpstr>Victorian harvest estimates 2019</vt:lpstr>
      <vt:lpstr>2019 harvest estimates </vt:lpstr>
      <vt:lpstr>Modified season arrangements 1. Two (2) birds per day with an additional three (3) Wood Duck. No Blue-winged Shoveler, Pink-eared Duck or Hardhead duck (49 day season) 2. Five (5) birds per day with an additional three (3) Wood Duck.  No more than 1 Blue-winged Shoveler (72 day season) 3. Ten (10) birds per day which included a maximum of two Blue-winged Shoveler on opening day. Five (5) birds per day which includes a maximum of one Blue-winged Shoveler for remainder of season (80 day season) 4. Eight (8) birds on opening day. Four (4) birds per day for remainder of the season. No Blue-winged Shoveler hunted in 2016 (87 day season) 5. Ten (10) birds per day. No Blue-winged Shoveler hunted in 2017 (87 day season) 6. Ten (10) birds per day. No Blue-winged Shoveler hunted in 2018 (87 day season) 7. Four (4) birds per day on opening weekend.  Five (5) birds per day for the remainder of the season.  No Blue-winged Shoveler hunted in 2019 (65 day season).  </vt:lpstr>
      <vt:lpstr> Estimates of harvest per  game duck species</vt:lpstr>
      <vt:lpstr>PowerPoint Presentation</vt:lpstr>
      <vt:lpstr>Summary</vt:lpstr>
      <vt:lpstr>Summary</vt:lpstr>
      <vt:lpstr>References</vt:lpstr>
    </vt:vector>
  </TitlesOfParts>
  <Company>Green Scribble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Green Scribble Freelancer</dc:creator>
  <cp:lastModifiedBy>Simon J Toop (DEDJTR)</cp:lastModifiedBy>
  <cp:revision>1501</cp:revision>
  <cp:lastPrinted>2019-12-06T04:35:17Z</cp:lastPrinted>
  <dcterms:created xsi:type="dcterms:W3CDTF">2014-05-14T05:02:42Z</dcterms:created>
  <dcterms:modified xsi:type="dcterms:W3CDTF">2019-12-09T02:38:24Z</dcterms:modified>
</cp:coreProperties>
</file>